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58" r:id="rId3"/>
    <p:sldId id="259" r:id="rId4"/>
    <p:sldId id="260" r:id="rId5"/>
    <p:sldId id="288" r:id="rId6"/>
    <p:sldId id="262" r:id="rId7"/>
    <p:sldId id="290" r:id="rId8"/>
    <p:sldId id="26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91" r:id="rId24"/>
    <p:sldId id="278" r:id="rId25"/>
    <p:sldId id="279" r:id="rId26"/>
    <p:sldId id="280" r:id="rId27"/>
    <p:sldId id="281" r:id="rId28"/>
    <p:sldId id="284" r:id="rId29"/>
    <p:sldId id="285" r:id="rId30"/>
    <p:sldId id="286" r:id="rId31"/>
    <p:sldId id="292" r:id="rId32"/>
    <p:sldId id="287" r:id="rId33"/>
  </p:sldIdLst>
  <p:sldSz cx="9144000" cy="5143500" type="screen16x9"/>
  <p:notesSz cx="6858000" cy="9144000"/>
  <p:embeddedFontLst>
    <p:embeddedFont>
      <p:font typeface="Raleway" panose="020B0604020202020204" charset="0"/>
      <p:regular r:id="rId35"/>
      <p:bold r:id="rId36"/>
      <p:italic r:id="rId37"/>
      <p:boldItalic r:id="rId38"/>
    </p:embeddedFont>
    <p:embeddedFont>
      <p:font typeface="Lato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8788"/>
    <a:srgbClr val="7F8081"/>
    <a:srgbClr val="595959"/>
    <a:srgbClr val="585858"/>
    <a:srgbClr val="FFDA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239" autoAdjust="0"/>
  </p:normalViewPr>
  <p:slideViewPr>
    <p:cSldViewPr snapToGrid="0">
      <p:cViewPr varScale="1">
        <p:scale>
          <a:sx n="72" d="100"/>
          <a:sy n="72" d="100"/>
        </p:scale>
        <p:origin x="112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Women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Environmental</c:v>
                </c:pt>
                <c:pt idx="1">
                  <c:v>Biomedical</c:v>
                </c:pt>
                <c:pt idx="3">
                  <c:v>Software</c:v>
                </c:pt>
                <c:pt idx="5">
                  <c:v>Chemical</c:v>
                </c:pt>
                <c:pt idx="6">
                  <c:v>System Design</c:v>
                </c:pt>
                <c:pt idx="7">
                  <c:v>Management</c:v>
                </c:pt>
                <c:pt idx="8">
                  <c:v>Civil</c:v>
                </c:pt>
                <c:pt idx="9">
                  <c:v>Geological</c:v>
                </c:pt>
                <c:pt idx="10">
                  <c:v>Nanotechnology</c:v>
                </c:pt>
                <c:pt idx="11">
                  <c:v>Electrical</c:v>
                </c:pt>
                <c:pt idx="12">
                  <c:v>Computer</c:v>
                </c:pt>
                <c:pt idx="13">
                  <c:v>Mechanical</c:v>
                </c:pt>
                <c:pt idx="14">
                  <c:v>Mechatronics</c:v>
                </c:pt>
              </c:strCache>
            </c:strRef>
          </c:cat>
          <c:val>
            <c:numRef>
              <c:f>Sheet1!$B$2:$B$16</c:f>
              <c:numCache>
                <c:formatCode>0</c:formatCode>
                <c:ptCount val="15"/>
                <c:pt idx="0">
                  <c:v>541.13</c:v>
                </c:pt>
                <c:pt idx="1">
                  <c:v>1047.8</c:v>
                </c:pt>
                <c:pt idx="3">
                  <c:v>508.9</c:v>
                </c:pt>
                <c:pt idx="5">
                  <c:v>1372.56</c:v>
                </c:pt>
                <c:pt idx="6">
                  <c:v>363.66</c:v>
                </c:pt>
                <c:pt idx="7">
                  <c:v>374.4</c:v>
                </c:pt>
                <c:pt idx="8">
                  <c:v>945</c:v>
                </c:pt>
                <c:pt idx="9">
                  <c:v>90.25</c:v>
                </c:pt>
                <c:pt idx="10">
                  <c:v>400.8</c:v>
                </c:pt>
                <c:pt idx="11">
                  <c:v>642.94000000000005</c:v>
                </c:pt>
                <c:pt idx="12">
                  <c:v>628.96</c:v>
                </c:pt>
                <c:pt idx="13">
                  <c:v>656.76</c:v>
                </c:pt>
                <c:pt idx="14">
                  <c:v>346.32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D3-4F59-B047-EB4526575D7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Men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Environmental</c:v>
                </c:pt>
                <c:pt idx="1">
                  <c:v>Biomedical</c:v>
                </c:pt>
                <c:pt idx="3">
                  <c:v>Software</c:v>
                </c:pt>
                <c:pt idx="5">
                  <c:v>Chemical</c:v>
                </c:pt>
                <c:pt idx="6">
                  <c:v>System Design</c:v>
                </c:pt>
                <c:pt idx="7">
                  <c:v>Management</c:v>
                </c:pt>
                <c:pt idx="8">
                  <c:v>Civil</c:v>
                </c:pt>
                <c:pt idx="9">
                  <c:v>Geological</c:v>
                </c:pt>
                <c:pt idx="10">
                  <c:v>Nanotechnology</c:v>
                </c:pt>
                <c:pt idx="11">
                  <c:v>Electrical</c:v>
                </c:pt>
                <c:pt idx="12">
                  <c:v>Computer</c:v>
                </c:pt>
                <c:pt idx="13">
                  <c:v>Mechanical</c:v>
                </c:pt>
                <c:pt idx="14">
                  <c:v>Mechatronics</c:v>
                </c:pt>
              </c:strCache>
            </c:strRef>
          </c:cat>
          <c:val>
            <c:numRef>
              <c:f>Sheet1!$C$2:$C$16</c:f>
              <c:numCache>
                <c:formatCode>0</c:formatCode>
                <c:ptCount val="15"/>
                <c:pt idx="0">
                  <c:v>479.87</c:v>
                </c:pt>
                <c:pt idx="1">
                  <c:v>967.2</c:v>
                </c:pt>
                <c:pt idx="3">
                  <c:v>3126.1</c:v>
                </c:pt>
                <c:pt idx="5">
                  <c:v>2239.44</c:v>
                </c:pt>
                <c:pt idx="6">
                  <c:v>593.33999999999992</c:v>
                </c:pt>
                <c:pt idx="7">
                  <c:v>665.6</c:v>
                </c:pt>
                <c:pt idx="8">
                  <c:v>2430</c:v>
                </c:pt>
                <c:pt idx="9">
                  <c:v>270.75</c:v>
                </c:pt>
                <c:pt idx="10">
                  <c:v>1269.2</c:v>
                </c:pt>
                <c:pt idx="11">
                  <c:v>3139.06</c:v>
                </c:pt>
                <c:pt idx="12">
                  <c:v>3302.04</c:v>
                </c:pt>
                <c:pt idx="13">
                  <c:v>4816.24</c:v>
                </c:pt>
                <c:pt idx="14">
                  <c:v>2539.6799999999998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6D3-4F59-B047-EB4526575D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59206751"/>
        <c:axId val="905078223"/>
      </c:barChart>
      <c:catAx>
        <c:axId val="9592067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/>
                </a:solidFill>
                <a:latin typeface="Lato" panose="020B0604020202020204" charset="0"/>
                <a:ea typeface="+mn-ea"/>
                <a:cs typeface="Lato" panose="020B0604020202020204" charset="0"/>
              </a:defRPr>
            </a:pPr>
            <a:endParaRPr lang="en-US"/>
          </a:p>
        </c:txPr>
        <c:crossAx val="905078223"/>
        <c:crosses val="autoZero"/>
        <c:auto val="1"/>
        <c:lblAlgn val="ctr"/>
        <c:lblOffset val="100"/>
        <c:noMultiLvlLbl val="0"/>
      </c:catAx>
      <c:valAx>
        <c:axId val="9050782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high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92067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1005179585110002"/>
          <c:y val="0.87215164250051036"/>
          <c:w val="0.16228346456692913"/>
          <c:h val="6.56872087299379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bg2"/>
              </a:solidFill>
              <a:latin typeface="Lato" panose="020B0604020202020204" charset="0"/>
              <a:ea typeface="+mn-ea"/>
              <a:cs typeface="Lato" panose="020B060402020202020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465-46BC-9149-8853B9D4A1F1}"/>
              </c:ext>
            </c:extLst>
          </c:dPt>
          <c:dPt>
            <c:idx val="1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465-46BC-9149-8853B9D4A1F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465-46BC-9149-8853B9D4A1F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465-46BC-9149-8853B9D4A1F1}"/>
              </c:ext>
            </c:extLst>
          </c:dPt>
          <c:cat>
            <c:strRef>
              <c:f>Sheet1!$A$2:$A$3</c:f>
              <c:strCache>
                <c:ptCount val="2"/>
                <c:pt idx="0">
                  <c:v>Women</c:v>
                </c:pt>
                <c:pt idx="1">
                  <c:v>Men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14</c:v>
                </c:pt>
                <c:pt idx="1">
                  <c:v>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465-46BC-9149-8853B9D4A1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5CE-40ED-B48E-7C6E698B8025}"/>
              </c:ext>
            </c:extLst>
          </c:dPt>
          <c:dPt>
            <c:idx val="1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5CE-40ED-B48E-7C6E698B802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5CE-40ED-B48E-7C6E698B802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5CE-40ED-B48E-7C6E698B8025}"/>
              </c:ext>
            </c:extLst>
          </c:dPt>
          <c:cat>
            <c:strRef>
              <c:f>Sheet1!$A$2:$A$5</c:f>
              <c:strCache>
                <c:ptCount val="2"/>
                <c:pt idx="0">
                  <c:v>Women</c:v>
                </c:pt>
                <c:pt idx="1">
                  <c:v>Men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52</c:v>
                </c:pt>
                <c:pt idx="1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5CE-40ED-B48E-7C6E698B80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948-44BB-8F35-8805608E3E43}"/>
              </c:ext>
            </c:extLst>
          </c:dPt>
          <c:dPt>
            <c:idx val="1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948-44BB-8F35-8805608E3E4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7BF-401B-A27F-A7E47908299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7BF-401B-A27F-A7E479082993}"/>
              </c:ext>
            </c:extLst>
          </c:dPt>
          <c:cat>
            <c:strRef>
              <c:f>Sheet1!$A$2:$A$5</c:f>
              <c:strCache>
                <c:ptCount val="2"/>
                <c:pt idx="0">
                  <c:v>Women</c:v>
                </c:pt>
                <c:pt idx="1">
                  <c:v>Men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21</c:v>
                </c:pt>
                <c:pt idx="1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48-44BB-8F35-8805608E3E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dirty="0"/>
              <a:t>Document Frequency: a term in Information Retrieval that tells us what percentage of men/women used each word in the dictionary at least once?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I need to put on the screen what document frequency is?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differences reported will be statistically significant differences with a P-value &lt; 0.05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was the statistical test used for this purpose? Z score for population proportions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/>
              <a:t>Men: Technical + Sports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/>
              <a:t>Women: Wider variety: dance, art, volunteer, leadership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Explain what Document Frequency is → a term in Information Retrieval ...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Explain what TF-IDF is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Manual inspection revealed that “mark” was related to getting a certain mark in a course, and “attend” was used to indicate attendance in a programming workshop or event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Also, extracting their mentions of specific programming languages and their experience in them, small difference was found. (probably no need to mention, but the differences were mostly below 5%)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dirty="0"/>
              <a:t>Look into the meaning of students’ answers to why they were interested in engineering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dirty="0"/>
              <a:t>All reported differences are statistically significant with a p-value of less than 0.05 </a:t>
            </a:r>
            <a:r>
              <a:rPr lang="en-CA" dirty="0">
                <a:sym typeface="Wingdings" panose="05000000000000000000" pitchFamily="2" charset="2"/>
              </a:rPr>
              <a:t> Z score for population proportions</a:t>
            </a:r>
            <a:endParaRPr lang="en-CA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dirty="0"/>
              <a:t>9 questions, they are all rephrasing of the same question :why interested in engineering (we called engineering interests, one of those 6 questions we mentioned in the application form)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CA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 input questions, therefore up to 9 answers for each student (we take only unique answers)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Word Embeddings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CA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Choice of K will be explained after step 5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dirty="0"/>
              <a:t>how do I gracefully and concisely define TF-IDF here? :D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dirty="0"/>
              <a:t>TF-IDF is a method to extract important information/words (or set of consecutive words) from text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93846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8" name="Shape 4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7" name="Shape 4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3" name="Shape 4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5" name="Shape 4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6" name="Shape 5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3" name="Shape 5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Just like boys, some women are good at math and science, some are not,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 women should apply to engineering not just because they can but because they should want to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 we should highlight the aspects of engineering that women find important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77595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0" name="Shape 5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94319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CA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Engineering Interests</a:t>
            </a:r>
            <a:r>
              <a:rPr lang="en-CA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Explain why you are interested in engineering and the specific program to which you applied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CA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Reading Interests</a:t>
            </a:r>
            <a:r>
              <a:rPr lang="en-CA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Discuss a book or an article you enjoyed or that has had an impact on you (preferably something that was not part of a course at school)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CA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Extracurricular Activities</a:t>
            </a:r>
            <a:r>
              <a:rPr lang="en-CA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List any extracurricular activities or areas of significant interest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CA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Jobs held through high school</a:t>
            </a:r>
            <a:r>
              <a:rPr lang="en-CA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List any jobs you held through high school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CA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Programming Experience</a:t>
            </a:r>
            <a:r>
              <a:rPr lang="en-CA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List any programming experience you have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CA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Additional Information</a:t>
            </a:r>
            <a:r>
              <a:rPr lang="en-CA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Tell us anything else about yourself that you would like us to know when we review your application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660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dirty="0"/>
              <a:t>Syntactic: mere word usage count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dirty="0"/>
              <a:t>Semantic: meaning of words to detect their REASONS, go further than just word count, group statements by their meaning to get a higher overall understanding of trends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Shape 77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Shape 1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Shape 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Shape 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Shape 2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Shape 2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Shape 2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chart" Target="../charts/chart1.xm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</a:pPr>
            <a:r>
              <a:rPr lang="en-CA" sz="3000" b="1" i="0" u="none" strike="noStrike" cap="none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  <a:sym typeface="Raleway"/>
              </a:rPr>
              <a:t>Gender </a:t>
            </a:r>
            <a:r>
              <a:rPr lang="en-CA" sz="3000" b="1" i="0" u="none" strike="noStrike" cap="none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  <a:sym typeface="Raleway"/>
              </a:rPr>
              <a:t>Differences.km,nbv </a:t>
            </a:r>
            <a:r>
              <a:rPr lang="en-CA" sz="3000" b="1" i="0" u="none" strike="noStrike" cap="none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  <a:sym typeface="Raleway"/>
              </a:rPr>
              <a:t>in Undergraduate </a:t>
            </a:r>
            <a:r>
              <a:rPr lang="en-CA" sz="3000" b="1" i="0" u="none" strike="noStrike" cap="none" dirty="0" err="1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  <a:sym typeface="Raleway"/>
              </a:rPr>
              <a:t>Engineelkjhgfring</a:t>
            </a:r>
            <a:r>
              <a:rPr lang="en-CA" sz="3000" b="1" i="0" u="none" strike="noStrike" cap="none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  <a:sym typeface="Raleway"/>
              </a:rPr>
              <a:t> Applicants: A Text Mining Approach</a:t>
            </a:r>
            <a:endParaRPr sz="3000" b="1" i="0" u="none" strike="noStrike" cap="none" dirty="0">
              <a:solidFill>
                <a:schemeClr val="dk2"/>
              </a:solidFill>
              <a:latin typeface="Lato" panose="020B0604020202020204" charset="0"/>
              <a:cs typeface="Lato" panose="020B0604020202020204" charset="0"/>
              <a:sym typeface="Raleway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xfrm>
            <a:off x="729450" y="3680554"/>
            <a:ext cx="8520600" cy="8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lang="en-CA" sz="1800" b="0" i="0" u="none" strike="noStrike" cap="none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Shivangi</a:t>
            </a:r>
            <a:r>
              <a:rPr lang="en-CA" sz="1800" b="0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Chopra, Hannah </a:t>
            </a:r>
            <a:r>
              <a:rPr lang="en-CA" sz="1800" b="0" i="0" u="none" strike="noStrike" cap="none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Gautreau</a:t>
            </a:r>
            <a:r>
              <a:rPr lang="en-CA" sz="1800" b="0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CA" sz="1800" b="0" i="0" u="none" strike="noStrike" cap="none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Abeer</a:t>
            </a:r>
            <a:r>
              <a:rPr lang="en-CA" sz="1800" b="0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Khan,</a:t>
            </a:r>
            <a:endParaRPr sz="1800" b="0" i="0" u="none" strike="noStrike" cap="none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lang="en-CA" sz="1800" b="0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Melica </a:t>
            </a:r>
            <a:r>
              <a:rPr lang="en-CA" sz="1800" b="0" i="0" u="none" strike="noStrike" cap="none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Mirsafian</a:t>
            </a:r>
            <a:r>
              <a:rPr lang="en-CA" sz="1800" b="0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Lukasz </a:t>
            </a:r>
            <a:r>
              <a:rPr lang="en-CA" sz="1800" b="0" i="0" u="none" strike="noStrike" cap="none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Golab</a:t>
            </a:r>
            <a:endParaRPr sz="1800" b="0" i="0" u="none" strike="noStrike" cap="none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1ADD095-E5D1-47D3-982F-64F001422876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2" name="Minus Sign 1">
              <a:extLst>
                <a:ext uri="{FF2B5EF4-FFF2-40B4-BE49-F238E27FC236}">
                  <a16:creationId xmlns:a16="http://schemas.microsoft.com/office/drawing/2014/main" id="{0156A464-CA8C-4982-9741-36E4A91A5FC3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Minus Sign 10">
              <a:extLst>
                <a:ext uri="{FF2B5EF4-FFF2-40B4-BE49-F238E27FC236}">
                  <a16:creationId xmlns:a16="http://schemas.microsoft.com/office/drawing/2014/main" id="{6323071C-30A9-4C5B-AFEE-5F1D453FB76E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1032" name="Picture 8" descr="Image result for university of waterloo logo transparent">
            <a:extLst>
              <a:ext uri="{FF2B5EF4-FFF2-40B4-BE49-F238E27FC236}">
                <a16:creationId xmlns:a16="http://schemas.microsoft.com/office/drawing/2014/main" id="{75639F59-1918-4CAB-959C-1D0E53730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1" y="4268428"/>
            <a:ext cx="1965959" cy="78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97">
            <a:extLst>
              <a:ext uri="{FF2B5EF4-FFF2-40B4-BE49-F238E27FC236}">
                <a16:creationId xmlns:a16="http://schemas.microsoft.com/office/drawing/2014/main" id="{FA4B9754-D351-4F51-B60F-C2D8DBAAD512}"/>
              </a:ext>
            </a:extLst>
          </p:cNvPr>
          <p:cNvSpPr txBox="1">
            <a:spLocks/>
          </p:cNvSpPr>
          <p:nvPr/>
        </p:nvSpPr>
        <p:spPr>
          <a:xfrm>
            <a:off x="731520" y="1330068"/>
            <a:ext cx="7688700" cy="315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-323850">
              <a:lnSpc>
                <a:spcPct val="200000"/>
              </a:lnSpc>
              <a:buSzPts val="1500"/>
            </a:pPr>
            <a:r>
              <a:rPr lang="en-US" sz="1800" dirty="0"/>
              <a:t>Preprocessing</a:t>
            </a:r>
          </a:p>
          <a:p>
            <a:pPr lvl="1" indent="-323850">
              <a:lnSpc>
                <a:spcPct val="100000"/>
              </a:lnSpc>
              <a:spcBef>
                <a:spcPts val="300"/>
              </a:spcBef>
              <a:buSzPts val="1500"/>
            </a:pPr>
            <a:r>
              <a:rPr lang="en-US" sz="1600" dirty="0"/>
              <a:t>Stop word removal</a:t>
            </a:r>
          </a:p>
          <a:p>
            <a:pPr lvl="1" indent="-323850">
              <a:lnSpc>
                <a:spcPct val="100000"/>
              </a:lnSpc>
              <a:spcBef>
                <a:spcPts val="600"/>
              </a:spcBef>
              <a:buSzPts val="1500"/>
            </a:pPr>
            <a:r>
              <a:rPr lang="en-US" sz="1600" dirty="0"/>
              <a:t>Tokenization</a:t>
            </a:r>
          </a:p>
          <a:p>
            <a:pPr lvl="1" indent="-323850">
              <a:lnSpc>
                <a:spcPct val="100000"/>
              </a:lnSpc>
              <a:spcBef>
                <a:spcPts val="600"/>
              </a:spcBef>
              <a:buSzPts val="1500"/>
            </a:pPr>
            <a:r>
              <a:rPr lang="en-US" sz="1600" dirty="0"/>
              <a:t>Stemming</a:t>
            </a:r>
          </a:p>
          <a:p>
            <a:pPr indent="-323850">
              <a:lnSpc>
                <a:spcPct val="150000"/>
              </a:lnSpc>
              <a:spcBef>
                <a:spcPts val="600"/>
              </a:spcBef>
              <a:buSzPts val="1500"/>
            </a:pPr>
            <a:r>
              <a:rPr lang="en-US" sz="1800" dirty="0"/>
              <a:t>Document frequency on the 6 free text questions</a:t>
            </a:r>
          </a:p>
          <a:p>
            <a:pPr indent="-323850">
              <a:lnSpc>
                <a:spcPct val="150000"/>
              </a:lnSpc>
              <a:spcBef>
                <a:spcPts val="600"/>
              </a:spcBef>
              <a:buSzPts val="1500"/>
            </a:pPr>
            <a:r>
              <a:rPr lang="en-US" sz="1800" dirty="0"/>
              <a:t>Statistically significant differences</a:t>
            </a:r>
          </a:p>
          <a:p>
            <a:pPr lvl="1" indent="-323850">
              <a:lnSpc>
                <a:spcPct val="150000"/>
              </a:lnSpc>
              <a:spcBef>
                <a:spcPts val="600"/>
              </a:spcBef>
              <a:buSzPts val="1500"/>
            </a:pPr>
            <a:r>
              <a:rPr lang="en-US" sz="1600" dirty="0"/>
              <a:t>P-value &lt; 0.05</a:t>
            </a:r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10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ea typeface="Raleway"/>
                <a:cs typeface="Lato" panose="020B0604020202020204" charset="0"/>
                <a:sym typeface="Raleway"/>
              </a:rPr>
              <a:t>Syntactic Analysis Methodology</a:t>
            </a:r>
            <a:endParaRPr sz="2600" b="1" i="0" u="none" strike="noStrike" cap="none" dirty="0">
              <a:solidFill>
                <a:schemeClr val="dk2"/>
              </a:solidFill>
              <a:latin typeface="Lato" panose="020B0604020202020204" charset="0"/>
              <a:ea typeface="Raleway"/>
              <a:cs typeface="Lato" panose="020B0604020202020204" charset="0"/>
              <a:sym typeface="Raleway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4A0B09-585F-4C9C-A0AA-71E0FF2E0B30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6" name="Minus Sign 5">
              <a:extLst>
                <a:ext uri="{FF2B5EF4-FFF2-40B4-BE49-F238E27FC236}">
                  <a16:creationId xmlns:a16="http://schemas.microsoft.com/office/drawing/2014/main" id="{CF706B2D-5528-4EE3-93B1-0C46D5EF4BD9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Minus Sign 6">
              <a:extLst>
                <a:ext uri="{FF2B5EF4-FFF2-40B4-BE49-F238E27FC236}">
                  <a16:creationId xmlns:a16="http://schemas.microsoft.com/office/drawing/2014/main" id="{EA1429FB-9929-424A-BCC1-7DE8FAEF0175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11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Shape 175"/>
          <p:cNvSpPr txBox="1"/>
          <p:nvPr/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ea typeface="Raleway"/>
                <a:cs typeface="Lato" panose="020B0604020202020204" charset="0"/>
                <a:sym typeface="Raleway"/>
              </a:rPr>
              <a:t>Syntactic Analysis on Engineering Interests</a:t>
            </a:r>
            <a:endParaRPr sz="2600" b="1" i="0" u="none" strike="noStrike" cap="none" dirty="0">
              <a:solidFill>
                <a:schemeClr val="dk2"/>
              </a:solidFill>
              <a:latin typeface="Lato" panose="020B0604020202020204" charset="0"/>
              <a:ea typeface="Raleway"/>
              <a:cs typeface="Lato" panose="020B0604020202020204" charset="0"/>
              <a:sym typeface="Raleway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F0E2D7-03B1-4DC3-AF6B-489DBDC46D0C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17" name="Minus Sign 16">
              <a:extLst>
                <a:ext uri="{FF2B5EF4-FFF2-40B4-BE49-F238E27FC236}">
                  <a16:creationId xmlns:a16="http://schemas.microsoft.com/office/drawing/2014/main" id="{2186EC38-BCDF-4BF9-81C4-643AB37730F8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Minus Sign 17">
              <a:extLst>
                <a:ext uri="{FF2B5EF4-FFF2-40B4-BE49-F238E27FC236}">
                  <a16:creationId xmlns:a16="http://schemas.microsoft.com/office/drawing/2014/main" id="{51C9D26F-6845-48D1-BFC5-E5B86F3E3E54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4E3F87B-2379-4AFE-87CD-F8878B1114C8}"/>
              </a:ext>
            </a:extLst>
          </p:cNvPr>
          <p:cNvGrpSpPr/>
          <p:nvPr/>
        </p:nvGrpSpPr>
        <p:grpSpPr>
          <a:xfrm>
            <a:off x="1366580" y="1643275"/>
            <a:ext cx="6812206" cy="2830629"/>
            <a:chOff x="1366580" y="1643275"/>
            <a:chExt cx="6812206" cy="283062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F4B8AF-E3CD-48C4-B4E7-81781E59F337}"/>
                </a:ext>
              </a:extLst>
            </p:cNvPr>
            <p:cNvSpPr txBox="1"/>
            <p:nvPr/>
          </p:nvSpPr>
          <p:spPr>
            <a:xfrm>
              <a:off x="1404606" y="3897904"/>
              <a:ext cx="6774180" cy="57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1200" b="1" dirty="0">
                  <a:solidFill>
                    <a:schemeClr val="bg2">
                      <a:lumMod val="50000"/>
                      <a:lumOff val="50000"/>
                    </a:schemeClr>
                  </a:solidFill>
                  <a:latin typeface="Lato" panose="020B0604020202020204" charset="0"/>
                  <a:cs typeface="Lato" panose="020B0604020202020204" charset="0"/>
                </a:rPr>
                <a:t>Other Programs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2669550-8BEC-4713-8F35-5D9126EB4BA9}"/>
                </a:ext>
              </a:extLst>
            </p:cNvPr>
            <p:cNvSpPr txBox="1"/>
            <p:nvPr/>
          </p:nvSpPr>
          <p:spPr>
            <a:xfrm>
              <a:off x="1394460" y="3089985"/>
              <a:ext cx="6774180" cy="57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1200" b="1" dirty="0">
                  <a:solidFill>
                    <a:schemeClr val="bg2">
                      <a:lumMod val="50000"/>
                      <a:lumOff val="50000"/>
                    </a:schemeClr>
                  </a:solidFill>
                  <a:latin typeface="Lato" panose="020B0604020202020204" charset="0"/>
                  <a:cs typeface="Lato" panose="020B0604020202020204" charset="0"/>
                </a:rPr>
                <a:t>Software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2428CB4-FB91-4610-A06C-71D831DFF5FF}"/>
                </a:ext>
              </a:extLst>
            </p:cNvPr>
            <p:cNvGrpSpPr/>
            <p:nvPr/>
          </p:nvGrpSpPr>
          <p:grpSpPr>
            <a:xfrm>
              <a:off x="1366580" y="1643275"/>
              <a:ext cx="6812206" cy="2801217"/>
              <a:chOff x="1382669" y="1635655"/>
              <a:chExt cx="6812206" cy="2801217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02B7C60-9D23-4BD0-AD15-748B8A8C8052}"/>
                  </a:ext>
                </a:extLst>
              </p:cNvPr>
              <p:cNvSpPr txBox="1"/>
              <p:nvPr/>
            </p:nvSpPr>
            <p:spPr>
              <a:xfrm>
                <a:off x="1420695" y="2287407"/>
                <a:ext cx="6774180" cy="576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CA" sz="1200" b="1" dirty="0">
                    <a:solidFill>
                      <a:schemeClr val="bg2">
                        <a:lumMod val="50000"/>
                        <a:lumOff val="50000"/>
                      </a:schemeClr>
                    </a:solidFill>
                    <a:latin typeface="Lato" panose="020B0604020202020204" charset="0"/>
                    <a:cs typeface="Lato" panose="020B0604020202020204" charset="0"/>
                  </a:rPr>
                  <a:t>Biomedical &amp;</a:t>
                </a:r>
              </a:p>
              <a:p>
                <a:pPr algn="ctr"/>
                <a:r>
                  <a:rPr lang="en-CA" sz="1200" b="1" dirty="0">
                    <a:solidFill>
                      <a:schemeClr val="bg2">
                        <a:lumMod val="50000"/>
                        <a:lumOff val="50000"/>
                      </a:schemeClr>
                    </a:solidFill>
                    <a:latin typeface="Lato" panose="020B0604020202020204" charset="0"/>
                    <a:cs typeface="Lato" panose="020B0604020202020204" charset="0"/>
                  </a:rPr>
                  <a:t> Environmental</a:t>
                </a:r>
              </a:p>
            </p:txBody>
          </p:sp>
          <p:grpSp>
            <p:nvGrpSpPr>
              <p:cNvPr id="162" name="Shape 162"/>
              <p:cNvGrpSpPr/>
              <p:nvPr/>
            </p:nvGrpSpPr>
            <p:grpSpPr>
              <a:xfrm>
                <a:off x="1382669" y="1635655"/>
                <a:ext cx="6785971" cy="2801217"/>
                <a:chOff x="1382669" y="2505399"/>
                <a:chExt cx="6785971" cy="2801217"/>
              </a:xfrm>
            </p:grpSpPr>
            <p:pic>
              <p:nvPicPr>
                <p:cNvPr id="163" name="Shape 163" descr="Female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2356994" y="2505399"/>
                  <a:ext cx="540000" cy="54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64" name="Shape 164" descr="Male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6686445" y="2505399"/>
                  <a:ext cx="540000" cy="54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65" name="Shape 165"/>
                <p:cNvSpPr txBox="1"/>
                <p:nvPr/>
              </p:nvSpPr>
              <p:spPr>
                <a:xfrm>
                  <a:off x="1630679" y="3183704"/>
                  <a:ext cx="1992630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b="1" i="0" u="none" strike="noStrike" cap="none" dirty="0">
                      <a:solidFill>
                        <a:srgbClr val="7030A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“health”</a:t>
                  </a:r>
                  <a:r>
                    <a:rPr lang="en-CA" b="0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, “improve”, </a:t>
                  </a:r>
                  <a:r>
                    <a:rPr lang="en-CA" b="1" i="0" u="none" strike="noStrike" cap="none" dirty="0">
                      <a:solidFill>
                        <a:srgbClr val="7030A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“love”</a:t>
                  </a:r>
                  <a:r>
                    <a:rPr lang="en-CA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,</a:t>
                  </a:r>
                  <a:r>
                    <a:rPr lang="en-CA" dirty="0">
                      <a:latin typeface="Lato" panose="020B0604020202020204" charset="0"/>
                      <a:cs typeface="Lato" panose="020B0604020202020204" charset="0"/>
                    </a:rPr>
                    <a:t> </a:t>
                  </a:r>
                  <a:r>
                    <a:rPr lang="en-CA" b="0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“research”</a:t>
                  </a:r>
                  <a:endParaRPr b="0" i="0" u="none" strike="noStrike" cap="none" dirty="0">
                    <a:solidFill>
                      <a:srgbClr val="000000"/>
                    </a:solidFill>
                    <a:latin typeface="Lato" panose="020B0604020202020204" charset="0"/>
                    <a:cs typeface="Lato" panose="020B0604020202020204" charset="0"/>
                    <a:sym typeface="Arial"/>
                  </a:endParaRPr>
                </a:p>
              </p:txBody>
            </p:sp>
            <p:sp>
              <p:nvSpPr>
                <p:cNvPr id="166" name="Shape 166"/>
                <p:cNvSpPr txBox="1"/>
                <p:nvPr/>
              </p:nvSpPr>
              <p:spPr>
                <a:xfrm>
                  <a:off x="1572599" y="3983545"/>
                  <a:ext cx="2108790" cy="523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b="0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“science”, “research”,</a:t>
                  </a:r>
                  <a:r>
                    <a:rPr lang="en-CA" b="1" i="0" u="none" strike="noStrike" cap="none" dirty="0">
                      <a:solidFill>
                        <a:schemeClr val="dk1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 </a:t>
                  </a:r>
                  <a:r>
                    <a:rPr lang="en-CA" b="1" i="0" u="none" strike="noStrike" cap="none" dirty="0">
                      <a:solidFill>
                        <a:srgbClr val="7030A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“people”</a:t>
                  </a:r>
                  <a:r>
                    <a:rPr lang="en-CA" b="1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 </a:t>
                  </a:r>
                  <a:endParaRPr b="1" i="0" u="none" strike="noStrike" cap="none" dirty="0">
                    <a:solidFill>
                      <a:srgbClr val="000000"/>
                    </a:solidFill>
                    <a:latin typeface="Lato" panose="020B0604020202020204" charset="0"/>
                    <a:cs typeface="Lato" panose="020B0604020202020204" charset="0"/>
                    <a:sym typeface="Arial"/>
                  </a:endParaRPr>
                </a:p>
              </p:txBody>
            </p:sp>
            <p:sp>
              <p:nvSpPr>
                <p:cNvPr id="167" name="Shape 167"/>
                <p:cNvSpPr txBox="1"/>
                <p:nvPr/>
              </p:nvSpPr>
              <p:spPr>
                <a:xfrm>
                  <a:off x="1382669" y="4783396"/>
                  <a:ext cx="2488650" cy="523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b="0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“chemical”, “science”, </a:t>
                  </a:r>
                  <a:r>
                    <a:rPr lang="en-CA" b="1" i="0" u="none" strike="noStrike" cap="none" dirty="0">
                      <a:solidFill>
                        <a:srgbClr val="7030A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“creative”</a:t>
                  </a:r>
                  <a:r>
                    <a:rPr lang="en-CA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, “study”, </a:t>
                  </a:r>
                  <a:r>
                    <a:rPr lang="en-CA" b="1" i="0" u="none" strike="noStrike" cap="none" dirty="0">
                      <a:solidFill>
                        <a:srgbClr val="7030A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“love”</a:t>
                  </a:r>
                  <a:endParaRPr b="1" i="0" u="none" strike="noStrike" cap="none" dirty="0">
                    <a:solidFill>
                      <a:srgbClr val="7030A0"/>
                    </a:solidFill>
                    <a:latin typeface="Lato" panose="020B0604020202020204" charset="0"/>
                    <a:cs typeface="Lato" panose="020B0604020202020204" charset="0"/>
                    <a:sym typeface="Arial"/>
                  </a:endParaRPr>
                </a:p>
              </p:txBody>
            </p:sp>
            <p:sp>
              <p:nvSpPr>
                <p:cNvPr id="168" name="Shape 168"/>
                <p:cNvSpPr txBox="1"/>
                <p:nvPr/>
              </p:nvSpPr>
              <p:spPr>
                <a:xfrm>
                  <a:off x="6245265" y="3183704"/>
                  <a:ext cx="1422360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b="0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“mechanical”, “compute”</a:t>
                  </a:r>
                  <a:endParaRPr b="0" i="0" u="none" strike="noStrike" cap="none" dirty="0">
                    <a:solidFill>
                      <a:srgbClr val="000000"/>
                    </a:solidFill>
                    <a:latin typeface="Lato" panose="020B0604020202020204" charset="0"/>
                    <a:cs typeface="Lato" panose="020B0604020202020204" charset="0"/>
                    <a:sym typeface="Arial"/>
                  </a:endParaRPr>
                </a:p>
              </p:txBody>
            </p:sp>
            <p:sp>
              <p:nvSpPr>
                <p:cNvPr id="169" name="Shape 169"/>
                <p:cNvSpPr txBox="1"/>
                <p:nvPr/>
              </p:nvSpPr>
              <p:spPr>
                <a:xfrm>
                  <a:off x="5898555" y="3983545"/>
                  <a:ext cx="2115780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b="0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“system”, “problem”, “game”, “goal”</a:t>
                  </a:r>
                  <a:endParaRPr b="0" i="0" u="none" strike="noStrike" cap="none" dirty="0">
                    <a:solidFill>
                      <a:srgbClr val="000000"/>
                    </a:solidFill>
                    <a:latin typeface="Lato" panose="020B0604020202020204" charset="0"/>
                    <a:cs typeface="Lato" panose="020B0604020202020204" charset="0"/>
                    <a:sym typeface="Arial"/>
                  </a:endParaRPr>
                </a:p>
              </p:txBody>
            </p:sp>
            <p:sp>
              <p:nvSpPr>
                <p:cNvPr id="170" name="Shape 170"/>
                <p:cNvSpPr txBox="1"/>
                <p:nvPr/>
              </p:nvSpPr>
              <p:spPr>
                <a:xfrm>
                  <a:off x="5744250" y="4783396"/>
                  <a:ext cx="2424390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b="0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“mechanical”, “compute”, “robot”, “car”</a:t>
                  </a:r>
                  <a:endParaRPr b="0" i="0" u="none" strike="noStrike" cap="none" dirty="0">
                    <a:solidFill>
                      <a:srgbClr val="000000"/>
                    </a:solidFill>
                    <a:latin typeface="Lato" panose="020B0604020202020204" charset="0"/>
                    <a:cs typeface="Lato" panose="020B0604020202020204" charset="0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162">
            <a:extLst>
              <a:ext uri="{FF2B5EF4-FFF2-40B4-BE49-F238E27FC236}">
                <a16:creationId xmlns:a16="http://schemas.microsoft.com/office/drawing/2014/main" id="{AC134E4E-3F31-45DF-9557-60AE37455BC3}"/>
              </a:ext>
            </a:extLst>
          </p:cNvPr>
          <p:cNvGrpSpPr/>
          <p:nvPr/>
        </p:nvGrpSpPr>
        <p:grpSpPr>
          <a:xfrm>
            <a:off x="2340905" y="1643275"/>
            <a:ext cx="4869451" cy="540000"/>
            <a:chOff x="2356994" y="2505399"/>
            <a:chExt cx="4869451" cy="540000"/>
          </a:xfrm>
        </p:grpSpPr>
        <p:pic>
          <p:nvPicPr>
            <p:cNvPr id="43" name="Shape 163" descr="Female">
              <a:extLst>
                <a:ext uri="{FF2B5EF4-FFF2-40B4-BE49-F238E27FC236}">
                  <a16:creationId xmlns:a16="http://schemas.microsoft.com/office/drawing/2014/main" id="{78097F2C-4539-495D-A95C-1AC8E3140FF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356994" y="2505399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Shape 164" descr="Male">
              <a:extLst>
                <a:ext uri="{FF2B5EF4-FFF2-40B4-BE49-F238E27FC236}">
                  <a16:creationId xmlns:a16="http://schemas.microsoft.com/office/drawing/2014/main" id="{FB5A6E58-512B-4D20-8645-F3C56D60E7B0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686445" y="2505399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4" name="Shape 18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12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" name="Shape 185"/>
          <p:cNvSpPr txBox="1"/>
          <p:nvPr/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ea typeface="Raleway"/>
                <a:cs typeface="Lato" panose="020B0604020202020204" charset="0"/>
                <a:sym typeface="Raleway"/>
              </a:rPr>
              <a:t>Syntactic Analysis on Reading Interests</a:t>
            </a:r>
            <a:endParaRPr sz="2600" b="1" i="0" u="none" strike="noStrike" cap="none" dirty="0">
              <a:solidFill>
                <a:schemeClr val="dk2"/>
              </a:solidFill>
              <a:latin typeface="Lato" panose="020B0604020202020204" charset="0"/>
              <a:ea typeface="Raleway"/>
              <a:cs typeface="Lato" panose="020B0604020202020204" charset="0"/>
              <a:sym typeface="Raleway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6E353E1-EF89-4783-BDF5-63131B3986F1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9" name="Minus Sign 8">
              <a:extLst>
                <a:ext uri="{FF2B5EF4-FFF2-40B4-BE49-F238E27FC236}">
                  <a16:creationId xmlns:a16="http://schemas.microsoft.com/office/drawing/2014/main" id="{08BB409C-E0BA-4ECF-B14E-1F36B226D3C7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Minus Sign 9">
              <a:extLst>
                <a:ext uri="{FF2B5EF4-FFF2-40B4-BE49-F238E27FC236}">
                  <a16:creationId xmlns:a16="http://schemas.microsoft.com/office/drawing/2014/main" id="{2358F469-24AE-4019-A009-CF04D0B4B972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5" name="Shape 162">
            <a:extLst>
              <a:ext uri="{FF2B5EF4-FFF2-40B4-BE49-F238E27FC236}">
                <a16:creationId xmlns:a16="http://schemas.microsoft.com/office/drawing/2014/main" id="{AFE07491-C7DB-4CAD-8AA6-FCB79CF98AD5}"/>
              </a:ext>
            </a:extLst>
          </p:cNvPr>
          <p:cNvGrpSpPr/>
          <p:nvPr/>
        </p:nvGrpSpPr>
        <p:grpSpPr>
          <a:xfrm>
            <a:off x="1738415" y="2312545"/>
            <a:ext cx="5814061" cy="523220"/>
            <a:chOff x="1908700" y="3125563"/>
            <a:chExt cx="5814061" cy="523220"/>
          </a:xfrm>
        </p:grpSpPr>
        <p:sp>
          <p:nvSpPr>
            <p:cNvPr id="31" name="Shape 165">
              <a:extLst>
                <a:ext uri="{FF2B5EF4-FFF2-40B4-BE49-F238E27FC236}">
                  <a16:creationId xmlns:a16="http://schemas.microsoft.com/office/drawing/2014/main" id="{65E3179F-A11C-4F3F-8E0A-4CE26C23A75C}"/>
                </a:ext>
              </a:extLst>
            </p:cNvPr>
            <p:cNvSpPr txBox="1"/>
            <p:nvPr/>
          </p:nvSpPr>
          <p:spPr>
            <a:xfrm>
              <a:off x="1908700" y="3125563"/>
              <a:ext cx="1744980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CA" b="0" i="0" u="none" strike="noStrike" cap="none" dirty="0">
                  <a:solidFill>
                    <a:srgbClr val="000000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“love”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CA" dirty="0">
                  <a:latin typeface="Lato" panose="020B0604020202020204" charset="0"/>
                  <a:cs typeface="Lato" panose="020B0604020202020204" charset="0"/>
                </a:rPr>
                <a:t>“novel”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CA" b="0" i="0" u="none" strike="noStrike" cap="none" dirty="0">
                  <a:solidFill>
                    <a:srgbClr val="000000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“character”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CA" b="1" dirty="0">
                  <a:solidFill>
                    <a:srgbClr val="7030A0"/>
                  </a:solidFill>
                  <a:latin typeface="Lato" panose="020B0604020202020204" charset="0"/>
                  <a:cs typeface="Lato" panose="020B0604020202020204" charset="0"/>
                </a:rPr>
                <a:t>“women”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CA" b="1" dirty="0">
                  <a:solidFill>
                    <a:srgbClr val="7030A0"/>
                  </a:solidFill>
                  <a:latin typeface="Lato" panose="020B0604020202020204" charset="0"/>
                  <a:cs typeface="Lato" panose="020B0604020202020204" charset="0"/>
                </a:rPr>
                <a:t>“people”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CA" b="1" i="0" u="none" strike="noStrike" cap="none" dirty="0">
                  <a:solidFill>
                    <a:srgbClr val="7030A0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“family”</a:t>
              </a:r>
              <a:endParaRPr b="1" i="0" u="none" strike="noStrike" cap="none" dirty="0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  <a:sym typeface="Arial"/>
              </a:endParaRPr>
            </a:p>
          </p:txBody>
        </p:sp>
        <p:sp>
          <p:nvSpPr>
            <p:cNvPr id="34" name="Shape 168">
              <a:extLst>
                <a:ext uri="{FF2B5EF4-FFF2-40B4-BE49-F238E27FC236}">
                  <a16:creationId xmlns:a16="http://schemas.microsoft.com/office/drawing/2014/main" id="{605B852A-A3F7-40AA-B0F0-8CECFB89A1D2}"/>
                </a:ext>
              </a:extLst>
            </p:cNvPr>
            <p:cNvSpPr txBox="1"/>
            <p:nvPr/>
          </p:nvSpPr>
          <p:spPr>
            <a:xfrm>
              <a:off x="6498521" y="3125563"/>
              <a:ext cx="1224240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CA" b="0" i="0" u="none" strike="noStrike" cap="none" dirty="0">
                  <a:solidFill>
                    <a:srgbClr val="000000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“article”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CA" dirty="0">
                  <a:latin typeface="Lato" panose="020B0604020202020204" charset="0"/>
                  <a:cs typeface="Lato" panose="020B0604020202020204" charset="0"/>
                </a:rPr>
                <a:t>“enjoy”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CA" b="0" i="0" u="none" strike="noStrike" cap="none" dirty="0">
                  <a:solidFill>
                    <a:srgbClr val="000000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“compute”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CA" dirty="0">
                  <a:latin typeface="Lato" panose="020B0604020202020204" charset="0"/>
                  <a:cs typeface="Lato" panose="020B0604020202020204" charset="0"/>
                </a:rPr>
                <a:t>“science”</a:t>
              </a:r>
              <a:endParaRPr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13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ea typeface="Raleway"/>
                <a:cs typeface="Lato" panose="020B0604020202020204" charset="0"/>
                <a:sym typeface="Raleway"/>
              </a:rPr>
              <a:t>Syntactic Analysis on Extracurricular Activities</a:t>
            </a:r>
            <a:endParaRPr sz="2600" b="0" i="0" u="none" strike="noStrike" cap="none" dirty="0">
              <a:solidFill>
                <a:schemeClr val="dk2"/>
              </a:solidFill>
              <a:latin typeface="Lato" panose="020B0604020202020204" charset="0"/>
              <a:ea typeface="Raleway"/>
              <a:cs typeface="Lato" panose="020B0604020202020204" charset="0"/>
              <a:sym typeface="Raleway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B56B714-6F55-4F7A-8C64-8603ABC1EC70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17" name="Minus Sign 16">
              <a:extLst>
                <a:ext uri="{FF2B5EF4-FFF2-40B4-BE49-F238E27FC236}">
                  <a16:creationId xmlns:a16="http://schemas.microsoft.com/office/drawing/2014/main" id="{6D0585CF-9420-449D-9A84-48AADBC3CDC2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Minus Sign 17">
              <a:extLst>
                <a:ext uri="{FF2B5EF4-FFF2-40B4-BE49-F238E27FC236}">
                  <a16:creationId xmlns:a16="http://schemas.microsoft.com/office/drawing/2014/main" id="{A8913115-7DDC-4722-9DBB-4CC1721F6893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AED0BF6-6516-408F-BE5D-FD1D0568BEB2}"/>
              </a:ext>
            </a:extLst>
          </p:cNvPr>
          <p:cNvGrpSpPr/>
          <p:nvPr/>
        </p:nvGrpSpPr>
        <p:grpSpPr>
          <a:xfrm>
            <a:off x="1366580" y="1643275"/>
            <a:ext cx="6812206" cy="2830629"/>
            <a:chOff x="1366580" y="1643275"/>
            <a:chExt cx="6812206" cy="283062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DC7B9FC-F993-4BB6-B1E8-4E4DB6928CF8}"/>
                </a:ext>
              </a:extLst>
            </p:cNvPr>
            <p:cNvSpPr txBox="1"/>
            <p:nvPr/>
          </p:nvSpPr>
          <p:spPr>
            <a:xfrm>
              <a:off x="1404606" y="3897904"/>
              <a:ext cx="6774180" cy="57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1200" b="1" dirty="0">
                  <a:solidFill>
                    <a:schemeClr val="bg2">
                      <a:lumMod val="50000"/>
                      <a:lumOff val="50000"/>
                    </a:schemeClr>
                  </a:solidFill>
                  <a:latin typeface="Lato" panose="020B0604020202020204" charset="0"/>
                  <a:cs typeface="Lato" panose="020B0604020202020204" charset="0"/>
                </a:rPr>
                <a:t>Other Programs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FA2A01D-D0BA-461E-8640-A73EE27F48C2}"/>
                </a:ext>
              </a:extLst>
            </p:cNvPr>
            <p:cNvSpPr txBox="1"/>
            <p:nvPr/>
          </p:nvSpPr>
          <p:spPr>
            <a:xfrm>
              <a:off x="1394460" y="3089985"/>
              <a:ext cx="6774180" cy="57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1200" b="1" dirty="0">
                  <a:solidFill>
                    <a:schemeClr val="bg2">
                      <a:lumMod val="50000"/>
                      <a:lumOff val="50000"/>
                    </a:schemeClr>
                  </a:solidFill>
                  <a:latin typeface="Lato" panose="020B0604020202020204" charset="0"/>
                  <a:cs typeface="Lato" panose="020B0604020202020204" charset="0"/>
                </a:rPr>
                <a:t>Software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DB760C9-77CB-4A89-B331-0459CA05D938}"/>
                </a:ext>
              </a:extLst>
            </p:cNvPr>
            <p:cNvGrpSpPr/>
            <p:nvPr/>
          </p:nvGrpSpPr>
          <p:grpSpPr>
            <a:xfrm>
              <a:off x="1366580" y="1643275"/>
              <a:ext cx="6812206" cy="2801217"/>
              <a:chOff x="1382669" y="1635655"/>
              <a:chExt cx="6812206" cy="2801217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8794543-8B27-42C2-8B4A-2D6E3D1E47C1}"/>
                  </a:ext>
                </a:extLst>
              </p:cNvPr>
              <p:cNvSpPr txBox="1"/>
              <p:nvPr/>
            </p:nvSpPr>
            <p:spPr>
              <a:xfrm>
                <a:off x="1420695" y="2287407"/>
                <a:ext cx="6774180" cy="576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CA" sz="1200" b="1" dirty="0">
                    <a:solidFill>
                      <a:schemeClr val="bg2">
                        <a:lumMod val="50000"/>
                        <a:lumOff val="50000"/>
                      </a:schemeClr>
                    </a:solidFill>
                    <a:latin typeface="Lato" panose="020B0604020202020204" charset="0"/>
                    <a:cs typeface="Lato" panose="020B0604020202020204" charset="0"/>
                  </a:rPr>
                  <a:t>Biomedical &amp;</a:t>
                </a:r>
              </a:p>
              <a:p>
                <a:pPr algn="ctr"/>
                <a:r>
                  <a:rPr lang="en-CA" sz="1200" b="1" dirty="0">
                    <a:solidFill>
                      <a:schemeClr val="bg2">
                        <a:lumMod val="50000"/>
                        <a:lumOff val="50000"/>
                      </a:schemeClr>
                    </a:solidFill>
                    <a:latin typeface="Lato" panose="020B0604020202020204" charset="0"/>
                    <a:cs typeface="Lato" panose="020B0604020202020204" charset="0"/>
                  </a:rPr>
                  <a:t> Environmental</a:t>
                </a:r>
              </a:p>
            </p:txBody>
          </p:sp>
          <p:grpSp>
            <p:nvGrpSpPr>
              <p:cNvPr id="24" name="Shape 162">
                <a:extLst>
                  <a:ext uri="{FF2B5EF4-FFF2-40B4-BE49-F238E27FC236}">
                    <a16:creationId xmlns:a16="http://schemas.microsoft.com/office/drawing/2014/main" id="{9E8939F5-E96D-450A-85F0-E9EC73998FC9}"/>
                  </a:ext>
                </a:extLst>
              </p:cNvPr>
              <p:cNvGrpSpPr/>
              <p:nvPr/>
            </p:nvGrpSpPr>
            <p:grpSpPr>
              <a:xfrm>
                <a:off x="1382669" y="1635655"/>
                <a:ext cx="6785971" cy="2801217"/>
                <a:chOff x="1382669" y="2505399"/>
                <a:chExt cx="6785971" cy="2801217"/>
              </a:xfrm>
            </p:grpSpPr>
            <p:pic>
              <p:nvPicPr>
                <p:cNvPr id="25" name="Shape 163" descr="Female">
                  <a:extLst>
                    <a:ext uri="{FF2B5EF4-FFF2-40B4-BE49-F238E27FC236}">
                      <a16:creationId xmlns:a16="http://schemas.microsoft.com/office/drawing/2014/main" id="{AB15219D-5E63-4EF7-863C-D4052D228244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2356994" y="2505399"/>
                  <a:ext cx="540000" cy="54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6" name="Shape 164" descr="Male">
                  <a:extLst>
                    <a:ext uri="{FF2B5EF4-FFF2-40B4-BE49-F238E27FC236}">
                      <a16:creationId xmlns:a16="http://schemas.microsoft.com/office/drawing/2014/main" id="{9C32A14D-2902-4763-873F-2789626F5D70}"/>
                    </a:ext>
                  </a:extLst>
                </p:cNvPr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6686445" y="2505399"/>
                  <a:ext cx="540000" cy="54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" name="Shape 165">
                  <a:extLst>
                    <a:ext uri="{FF2B5EF4-FFF2-40B4-BE49-F238E27FC236}">
                      <a16:creationId xmlns:a16="http://schemas.microsoft.com/office/drawing/2014/main" id="{7637F30A-C8B0-4009-BBC6-C1A8A737AF53}"/>
                    </a:ext>
                  </a:extLst>
                </p:cNvPr>
                <p:cNvSpPr txBox="1"/>
                <p:nvPr/>
              </p:nvSpPr>
              <p:spPr>
                <a:xfrm>
                  <a:off x="1630679" y="3183704"/>
                  <a:ext cx="1992630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dirty="0">
                      <a:solidFill>
                        <a:schemeClr val="bg2"/>
                      </a:solidFill>
                      <a:latin typeface="Lato" panose="020B0604020202020204" charset="0"/>
                      <a:cs typeface="Lato" panose="020B0604020202020204" charset="0"/>
                    </a:rPr>
                    <a:t>“dance”, “art”,</a:t>
                  </a: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i="0" u="none" strike="noStrike" cap="none" dirty="0">
                      <a:solidFill>
                        <a:schemeClr val="bg2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“lead”</a:t>
                  </a:r>
                  <a:endParaRPr i="0" u="none" strike="noStrike" cap="none" dirty="0">
                    <a:solidFill>
                      <a:schemeClr val="bg2"/>
                    </a:solidFill>
                    <a:latin typeface="Lato" panose="020B0604020202020204" charset="0"/>
                    <a:cs typeface="Lato" panose="020B0604020202020204" charset="0"/>
                    <a:sym typeface="Arial"/>
                  </a:endParaRPr>
                </a:p>
              </p:txBody>
            </p:sp>
            <p:sp>
              <p:nvSpPr>
                <p:cNvPr id="28" name="Shape 166">
                  <a:extLst>
                    <a:ext uri="{FF2B5EF4-FFF2-40B4-BE49-F238E27FC236}">
                      <a16:creationId xmlns:a16="http://schemas.microsoft.com/office/drawing/2014/main" id="{56CC39C5-BE1D-4964-9415-C0DBF2348808}"/>
                    </a:ext>
                  </a:extLst>
                </p:cNvPr>
                <p:cNvSpPr txBox="1"/>
                <p:nvPr/>
              </p:nvSpPr>
              <p:spPr>
                <a:xfrm>
                  <a:off x="1572599" y="3983545"/>
                  <a:ext cx="2108790" cy="523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b="0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“art”, “council”,</a:t>
                  </a: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b="0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 “dance”, “lead”</a:t>
                  </a:r>
                  <a:endParaRPr b="1" i="0" u="none" strike="noStrike" cap="none" dirty="0">
                    <a:solidFill>
                      <a:srgbClr val="000000"/>
                    </a:solidFill>
                    <a:latin typeface="Lato" panose="020B0604020202020204" charset="0"/>
                    <a:cs typeface="Lato" panose="020B0604020202020204" charset="0"/>
                    <a:sym typeface="Arial"/>
                  </a:endParaRPr>
                </a:p>
              </p:txBody>
            </p:sp>
            <p:sp>
              <p:nvSpPr>
                <p:cNvPr id="29" name="Shape 167">
                  <a:extLst>
                    <a:ext uri="{FF2B5EF4-FFF2-40B4-BE49-F238E27FC236}">
                      <a16:creationId xmlns:a16="http://schemas.microsoft.com/office/drawing/2014/main" id="{0AF1C23F-9DE0-4C33-B4A5-85DF41894E5D}"/>
                    </a:ext>
                  </a:extLst>
                </p:cNvPr>
                <p:cNvSpPr txBox="1"/>
                <p:nvPr/>
              </p:nvSpPr>
              <p:spPr>
                <a:xfrm>
                  <a:off x="1382669" y="4783396"/>
                  <a:ext cx="2488650" cy="523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b="0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“dance”, “council”, “art”, “volunteer”, “lead”</a:t>
                  </a:r>
                  <a:endParaRPr b="1" i="0" u="none" strike="noStrike" cap="none" dirty="0">
                    <a:solidFill>
                      <a:srgbClr val="7030A0"/>
                    </a:solidFill>
                    <a:latin typeface="Lato" panose="020B0604020202020204" charset="0"/>
                    <a:cs typeface="Lato" panose="020B0604020202020204" charset="0"/>
                    <a:sym typeface="Arial"/>
                  </a:endParaRPr>
                </a:p>
              </p:txBody>
            </p:sp>
            <p:sp>
              <p:nvSpPr>
                <p:cNvPr id="30" name="Shape 168">
                  <a:extLst>
                    <a:ext uri="{FF2B5EF4-FFF2-40B4-BE49-F238E27FC236}">
                      <a16:creationId xmlns:a16="http://schemas.microsoft.com/office/drawing/2014/main" id="{8113A593-1FAE-4BD2-A2B8-4E300F4FD21E}"/>
                    </a:ext>
                  </a:extLst>
                </p:cNvPr>
                <p:cNvSpPr txBox="1"/>
                <p:nvPr/>
              </p:nvSpPr>
              <p:spPr>
                <a:xfrm>
                  <a:off x="6245265" y="3183704"/>
                  <a:ext cx="1422360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b="0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“robot”,</a:t>
                  </a: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dirty="0">
                      <a:latin typeface="Lato" panose="020B0604020202020204" charset="0"/>
                      <a:cs typeface="Lato" panose="020B0604020202020204" charset="0"/>
                    </a:rPr>
                    <a:t>“coach”</a:t>
                  </a:r>
                  <a:endParaRPr b="0" i="0" u="none" strike="noStrike" cap="none" dirty="0">
                    <a:solidFill>
                      <a:srgbClr val="000000"/>
                    </a:solidFill>
                    <a:latin typeface="Lato" panose="020B0604020202020204" charset="0"/>
                    <a:cs typeface="Lato" panose="020B0604020202020204" charset="0"/>
                    <a:sym typeface="Arial"/>
                  </a:endParaRPr>
                </a:p>
              </p:txBody>
            </p:sp>
            <p:sp>
              <p:nvSpPr>
                <p:cNvPr id="31" name="Shape 169">
                  <a:extLst>
                    <a:ext uri="{FF2B5EF4-FFF2-40B4-BE49-F238E27FC236}">
                      <a16:creationId xmlns:a16="http://schemas.microsoft.com/office/drawing/2014/main" id="{A9C44E8D-3BA6-4307-A55E-5431E52F5E71}"/>
                    </a:ext>
                  </a:extLst>
                </p:cNvPr>
                <p:cNvSpPr txBox="1"/>
                <p:nvPr/>
              </p:nvSpPr>
              <p:spPr>
                <a:xfrm>
                  <a:off x="5898555" y="3983545"/>
                  <a:ext cx="2115780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b="0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“compute”</a:t>
                  </a:r>
                  <a:endParaRPr b="0" i="0" u="none" strike="noStrike" cap="none" dirty="0">
                    <a:solidFill>
                      <a:srgbClr val="000000"/>
                    </a:solidFill>
                    <a:latin typeface="Lato" panose="020B0604020202020204" charset="0"/>
                    <a:cs typeface="Lato" panose="020B0604020202020204" charset="0"/>
                    <a:sym typeface="Arial"/>
                  </a:endParaRPr>
                </a:p>
              </p:txBody>
            </p:sp>
            <p:sp>
              <p:nvSpPr>
                <p:cNvPr id="32" name="Shape 170">
                  <a:extLst>
                    <a:ext uri="{FF2B5EF4-FFF2-40B4-BE49-F238E27FC236}">
                      <a16:creationId xmlns:a16="http://schemas.microsoft.com/office/drawing/2014/main" id="{11CD240B-D0A3-4B82-973A-16B1CE00295D}"/>
                    </a:ext>
                  </a:extLst>
                </p:cNvPr>
                <p:cNvSpPr txBox="1"/>
                <p:nvPr/>
              </p:nvSpPr>
              <p:spPr>
                <a:xfrm>
                  <a:off x="5744250" y="4783396"/>
                  <a:ext cx="2424390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b="0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“robot”, </a:t>
                  </a: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b="0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“compute”</a:t>
                  </a:r>
                  <a:endParaRPr b="0" i="0" u="none" strike="noStrike" cap="none" dirty="0">
                    <a:solidFill>
                      <a:srgbClr val="000000"/>
                    </a:solidFill>
                    <a:latin typeface="Lato" panose="020B0604020202020204" charset="0"/>
                    <a:cs typeface="Lato" panose="020B0604020202020204" charset="0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14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" name="Shape 213"/>
          <p:cNvSpPr txBox="1"/>
          <p:nvPr/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ea typeface="Raleway"/>
                <a:cs typeface="Lato" panose="020B0604020202020204" charset="0"/>
                <a:sym typeface="Raleway"/>
              </a:rPr>
              <a:t>Syntactic Analysis on Job Titles</a:t>
            </a:r>
            <a:endParaRPr sz="2600" b="1" i="0" u="none" strike="noStrike" cap="none" dirty="0">
              <a:solidFill>
                <a:schemeClr val="dk2"/>
              </a:solidFill>
              <a:latin typeface="Lato" panose="020B0604020202020204" charset="0"/>
              <a:ea typeface="Raleway"/>
              <a:cs typeface="Lato" panose="020B0604020202020204" charset="0"/>
              <a:sym typeface="Raleway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B88FDC8-44DC-4704-A831-98FFB292664E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9" name="Minus Sign 8">
              <a:extLst>
                <a:ext uri="{FF2B5EF4-FFF2-40B4-BE49-F238E27FC236}">
                  <a16:creationId xmlns:a16="http://schemas.microsoft.com/office/drawing/2014/main" id="{B8E7A5D4-8E82-44B3-951B-E6B8DB4CD9DD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Minus Sign 9">
              <a:extLst>
                <a:ext uri="{FF2B5EF4-FFF2-40B4-BE49-F238E27FC236}">
                  <a16:creationId xmlns:a16="http://schemas.microsoft.com/office/drawing/2014/main" id="{04289795-4E0F-4F2B-AF77-5E42CDDC4DBC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" name="Shape 162">
            <a:extLst>
              <a:ext uri="{FF2B5EF4-FFF2-40B4-BE49-F238E27FC236}">
                <a16:creationId xmlns:a16="http://schemas.microsoft.com/office/drawing/2014/main" id="{822CC40D-E96D-46E1-9F96-729E1BC7CDDC}"/>
              </a:ext>
            </a:extLst>
          </p:cNvPr>
          <p:cNvGrpSpPr/>
          <p:nvPr/>
        </p:nvGrpSpPr>
        <p:grpSpPr>
          <a:xfrm>
            <a:off x="2340905" y="1643275"/>
            <a:ext cx="4869451" cy="540000"/>
            <a:chOff x="2356994" y="2505399"/>
            <a:chExt cx="4869451" cy="540000"/>
          </a:xfrm>
        </p:grpSpPr>
        <p:pic>
          <p:nvPicPr>
            <p:cNvPr id="12" name="Shape 163" descr="Female">
              <a:extLst>
                <a:ext uri="{FF2B5EF4-FFF2-40B4-BE49-F238E27FC236}">
                  <a16:creationId xmlns:a16="http://schemas.microsoft.com/office/drawing/2014/main" id="{89CC0B5B-E85A-4B26-97C8-41D5E428048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356994" y="2505399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Shape 164" descr="Male">
              <a:extLst>
                <a:ext uri="{FF2B5EF4-FFF2-40B4-BE49-F238E27FC236}">
                  <a16:creationId xmlns:a16="http://schemas.microsoft.com/office/drawing/2014/main" id="{62F8C76B-EEFF-418B-82AF-25083F3DDDC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686445" y="2505399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" name="Shape 162">
            <a:extLst>
              <a:ext uri="{FF2B5EF4-FFF2-40B4-BE49-F238E27FC236}">
                <a16:creationId xmlns:a16="http://schemas.microsoft.com/office/drawing/2014/main" id="{4549F9BD-69A2-4090-B224-C417AD389EC7}"/>
              </a:ext>
            </a:extLst>
          </p:cNvPr>
          <p:cNvGrpSpPr/>
          <p:nvPr/>
        </p:nvGrpSpPr>
        <p:grpSpPr>
          <a:xfrm>
            <a:off x="1738415" y="2312545"/>
            <a:ext cx="5814061" cy="523220"/>
            <a:chOff x="1908700" y="3125563"/>
            <a:chExt cx="5814061" cy="523220"/>
          </a:xfrm>
        </p:grpSpPr>
        <p:sp>
          <p:nvSpPr>
            <p:cNvPr id="15" name="Shape 165">
              <a:extLst>
                <a:ext uri="{FF2B5EF4-FFF2-40B4-BE49-F238E27FC236}">
                  <a16:creationId xmlns:a16="http://schemas.microsoft.com/office/drawing/2014/main" id="{6105A76A-1965-4164-9581-D2B166892127}"/>
                </a:ext>
              </a:extLst>
            </p:cNvPr>
            <p:cNvSpPr txBox="1"/>
            <p:nvPr/>
          </p:nvSpPr>
          <p:spPr>
            <a:xfrm>
              <a:off x="1908700" y="3125563"/>
              <a:ext cx="1744980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CA" b="0" i="0" u="none" strike="noStrike" cap="none" dirty="0">
                  <a:solidFill>
                    <a:srgbClr val="000000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“cashier”,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CA" dirty="0">
                  <a:latin typeface="Lato" panose="020B0604020202020204" charset="0"/>
                  <a:cs typeface="Lato" panose="020B0604020202020204" charset="0"/>
                </a:rPr>
                <a:t>“teacher”,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CA" i="0" u="none" strike="noStrike" cap="none" dirty="0">
                  <a:solidFill>
                    <a:schemeClr val="bg2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“assist”</a:t>
              </a:r>
              <a:endParaRPr i="0" u="none" strike="noStrike" cap="none" dirty="0">
                <a:solidFill>
                  <a:schemeClr val="bg2"/>
                </a:solidFill>
                <a:latin typeface="Lato" panose="020B0604020202020204" charset="0"/>
                <a:cs typeface="Lato" panose="020B0604020202020204" charset="0"/>
                <a:sym typeface="Arial"/>
              </a:endParaRPr>
            </a:p>
          </p:txBody>
        </p:sp>
        <p:sp>
          <p:nvSpPr>
            <p:cNvPr id="16" name="Shape 168">
              <a:extLst>
                <a:ext uri="{FF2B5EF4-FFF2-40B4-BE49-F238E27FC236}">
                  <a16:creationId xmlns:a16="http://schemas.microsoft.com/office/drawing/2014/main" id="{ABDC0CB8-6608-4392-BB6D-1B6FEBBA9A65}"/>
                </a:ext>
              </a:extLst>
            </p:cNvPr>
            <p:cNvSpPr txBox="1"/>
            <p:nvPr/>
          </p:nvSpPr>
          <p:spPr>
            <a:xfrm>
              <a:off x="6498521" y="3125563"/>
              <a:ext cx="1224240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CA" dirty="0">
                  <a:latin typeface="Lato" panose="020B0604020202020204" charset="0"/>
                  <a:cs typeface="Lato" panose="020B0604020202020204" charset="0"/>
                </a:rPr>
                <a:t>“referee”,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CA" b="0" i="0" u="none" strike="noStrike" cap="none" dirty="0">
                  <a:solidFill>
                    <a:srgbClr val="000000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“labor”,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CA" dirty="0">
                  <a:latin typeface="Lato" panose="020B0604020202020204" charset="0"/>
                  <a:cs typeface="Lato" panose="020B0604020202020204" charset="0"/>
                </a:rPr>
                <a:t>“technician”</a:t>
              </a:r>
              <a:endParaRPr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731520" y="4182533"/>
            <a:ext cx="76887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/>
              <a:t>Also, small difference in experience and number of known languages</a:t>
            </a:r>
            <a:endParaRPr sz="1300" b="0" i="0" u="none" strike="noStrike" cap="none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15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Shape 224"/>
          <p:cNvSpPr txBox="1"/>
          <p:nvPr/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ea typeface="Raleway"/>
                <a:cs typeface="Lato" panose="020B0604020202020204" charset="0"/>
                <a:sym typeface="Raleway"/>
              </a:rPr>
              <a:t>Syntactic Analysis on Programming Experience</a:t>
            </a:r>
            <a:endParaRPr sz="2600" b="1" i="0" u="none" strike="noStrike" cap="none" dirty="0">
              <a:solidFill>
                <a:schemeClr val="dk2"/>
              </a:solidFill>
              <a:latin typeface="Lato" panose="020B0604020202020204" charset="0"/>
              <a:ea typeface="Raleway"/>
              <a:cs typeface="Lato" panose="020B0604020202020204" charset="0"/>
              <a:sym typeface="Raleway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04E8869-7C34-4ADA-AE3B-70CAA859247E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10" name="Minus Sign 9">
              <a:extLst>
                <a:ext uri="{FF2B5EF4-FFF2-40B4-BE49-F238E27FC236}">
                  <a16:creationId xmlns:a16="http://schemas.microsoft.com/office/drawing/2014/main" id="{01CAC132-FA36-48E6-88A0-4C2C9EE6E089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Minus Sign 10">
              <a:extLst>
                <a:ext uri="{FF2B5EF4-FFF2-40B4-BE49-F238E27FC236}">
                  <a16:creationId xmlns:a16="http://schemas.microsoft.com/office/drawing/2014/main" id="{2868F32B-ED6D-4A7E-9F4B-97CCDE85593D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Shape 162">
            <a:extLst>
              <a:ext uri="{FF2B5EF4-FFF2-40B4-BE49-F238E27FC236}">
                <a16:creationId xmlns:a16="http://schemas.microsoft.com/office/drawing/2014/main" id="{3D60450B-0EA4-4CA6-896A-9D4EEA62CA01}"/>
              </a:ext>
            </a:extLst>
          </p:cNvPr>
          <p:cNvGrpSpPr/>
          <p:nvPr/>
        </p:nvGrpSpPr>
        <p:grpSpPr>
          <a:xfrm>
            <a:off x="1757465" y="2308610"/>
            <a:ext cx="5814061" cy="523220"/>
            <a:chOff x="1908700" y="3125563"/>
            <a:chExt cx="5814061" cy="523220"/>
          </a:xfrm>
        </p:grpSpPr>
        <p:sp>
          <p:nvSpPr>
            <p:cNvPr id="22" name="Shape 165">
              <a:extLst>
                <a:ext uri="{FF2B5EF4-FFF2-40B4-BE49-F238E27FC236}">
                  <a16:creationId xmlns:a16="http://schemas.microsoft.com/office/drawing/2014/main" id="{B7F5EC8D-50A9-4043-929F-E0B90053F8E6}"/>
                </a:ext>
              </a:extLst>
            </p:cNvPr>
            <p:cNvSpPr txBox="1"/>
            <p:nvPr/>
          </p:nvSpPr>
          <p:spPr>
            <a:xfrm>
              <a:off x="1908700" y="3125563"/>
              <a:ext cx="1744980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CA" b="0" i="0" u="none" strike="noStrike" cap="none" dirty="0">
                  <a:solidFill>
                    <a:srgbClr val="000000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“mark”,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CA" dirty="0">
                  <a:latin typeface="Lato" panose="020B0604020202020204" charset="0"/>
                  <a:cs typeface="Lato" panose="020B0604020202020204" charset="0"/>
                </a:rPr>
                <a:t>“attend”</a:t>
              </a:r>
              <a:endParaRPr i="0" u="none" strike="noStrike" cap="none" dirty="0">
                <a:solidFill>
                  <a:schemeClr val="bg2"/>
                </a:solidFill>
                <a:latin typeface="Lato" panose="020B0604020202020204" charset="0"/>
                <a:cs typeface="Lato" panose="020B0604020202020204" charset="0"/>
                <a:sym typeface="Arial"/>
              </a:endParaRPr>
            </a:p>
          </p:txBody>
        </p:sp>
        <p:sp>
          <p:nvSpPr>
            <p:cNvPr id="23" name="Shape 168">
              <a:extLst>
                <a:ext uri="{FF2B5EF4-FFF2-40B4-BE49-F238E27FC236}">
                  <a16:creationId xmlns:a16="http://schemas.microsoft.com/office/drawing/2014/main" id="{74EF30B6-2888-4B7F-83D5-FA1BB82FF079}"/>
                </a:ext>
              </a:extLst>
            </p:cNvPr>
            <p:cNvSpPr txBox="1"/>
            <p:nvPr/>
          </p:nvSpPr>
          <p:spPr>
            <a:xfrm>
              <a:off x="6498521" y="3125563"/>
              <a:ext cx="1224240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CA" dirty="0">
                  <a:latin typeface="Lato" panose="020B0604020202020204" charset="0"/>
                  <a:cs typeface="Lato" panose="020B0604020202020204" charset="0"/>
                </a:rPr>
                <a:t>“game”,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CA" b="0" i="0" u="none" strike="noStrike" cap="none" dirty="0">
                  <a:solidFill>
                    <a:srgbClr val="000000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“develop”</a:t>
              </a:r>
              <a:endParaRPr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endParaRPr>
            </a:p>
          </p:txBody>
        </p:sp>
      </p:grpSp>
      <p:grpSp>
        <p:nvGrpSpPr>
          <p:cNvPr id="33" name="Shape 162">
            <a:extLst>
              <a:ext uri="{FF2B5EF4-FFF2-40B4-BE49-F238E27FC236}">
                <a16:creationId xmlns:a16="http://schemas.microsoft.com/office/drawing/2014/main" id="{C85B8F80-D058-45D6-B85A-1B6365502A06}"/>
              </a:ext>
            </a:extLst>
          </p:cNvPr>
          <p:cNvGrpSpPr/>
          <p:nvPr/>
        </p:nvGrpSpPr>
        <p:grpSpPr>
          <a:xfrm>
            <a:off x="2340905" y="1643275"/>
            <a:ext cx="4869451" cy="540000"/>
            <a:chOff x="2356994" y="2505399"/>
            <a:chExt cx="4869451" cy="540000"/>
          </a:xfrm>
        </p:grpSpPr>
        <p:pic>
          <p:nvPicPr>
            <p:cNvPr id="34" name="Shape 163" descr="Female">
              <a:extLst>
                <a:ext uri="{FF2B5EF4-FFF2-40B4-BE49-F238E27FC236}">
                  <a16:creationId xmlns:a16="http://schemas.microsoft.com/office/drawing/2014/main" id="{D5B80F0E-2392-402B-8075-76E3D364DEE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356994" y="2505399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Shape 164" descr="Male">
              <a:extLst>
                <a:ext uri="{FF2B5EF4-FFF2-40B4-BE49-F238E27FC236}">
                  <a16:creationId xmlns:a16="http://schemas.microsoft.com/office/drawing/2014/main" id="{96C302B4-700C-4E4D-92B1-C9976598B49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686445" y="2505399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97">
            <a:extLst>
              <a:ext uri="{FF2B5EF4-FFF2-40B4-BE49-F238E27FC236}">
                <a16:creationId xmlns:a16="http://schemas.microsoft.com/office/drawing/2014/main" id="{38A7421C-3FC0-47DA-8392-A33C990ECB4A}"/>
              </a:ext>
            </a:extLst>
          </p:cNvPr>
          <p:cNvSpPr txBox="1">
            <a:spLocks/>
          </p:cNvSpPr>
          <p:nvPr/>
        </p:nvSpPr>
        <p:spPr>
          <a:xfrm>
            <a:off x="731520" y="1330068"/>
            <a:ext cx="7688700" cy="250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-323850">
              <a:lnSpc>
                <a:spcPct val="200000"/>
              </a:lnSpc>
              <a:buSzPts val="1500"/>
            </a:pPr>
            <a:r>
              <a:rPr lang="en-US" sz="1800" dirty="0"/>
              <a:t>Interest in technical activities in men</a:t>
            </a:r>
          </a:p>
          <a:p>
            <a:pPr indent="-323850">
              <a:lnSpc>
                <a:spcPct val="200000"/>
              </a:lnSpc>
              <a:buSzPts val="1500"/>
            </a:pPr>
            <a:r>
              <a:rPr lang="en-US" sz="1800" dirty="0"/>
              <a:t>Broad range of interests in women</a:t>
            </a:r>
          </a:p>
        </p:txBody>
      </p:sp>
      <p:sp>
        <p:nvSpPr>
          <p:cNvPr id="230" name="Shape 23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16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Shape 231"/>
          <p:cNvSpPr txBox="1"/>
          <p:nvPr/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ea typeface="Raleway"/>
                <a:cs typeface="Lato" panose="020B0604020202020204" charset="0"/>
                <a:sym typeface="Raleway"/>
              </a:rPr>
              <a:t>Key Insights from Syntactic Analysis</a:t>
            </a:r>
            <a:endParaRPr sz="2600" b="1" i="0" u="none" strike="noStrike" cap="none" dirty="0">
              <a:solidFill>
                <a:schemeClr val="dk2"/>
              </a:solidFill>
              <a:latin typeface="Lato" panose="020B0604020202020204" charset="0"/>
              <a:ea typeface="Raleway"/>
              <a:cs typeface="Lato" panose="020B0604020202020204" charset="0"/>
              <a:sym typeface="Raleway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A29F4C-1514-4768-989D-266C0168FAC6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6" name="Minus Sign 5">
              <a:extLst>
                <a:ext uri="{FF2B5EF4-FFF2-40B4-BE49-F238E27FC236}">
                  <a16:creationId xmlns:a16="http://schemas.microsoft.com/office/drawing/2014/main" id="{444C4102-320B-4233-AC65-581E9EA14EBF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Minus Sign 6">
              <a:extLst>
                <a:ext uri="{FF2B5EF4-FFF2-40B4-BE49-F238E27FC236}">
                  <a16:creationId xmlns:a16="http://schemas.microsoft.com/office/drawing/2014/main" id="{3327CAD0-8966-4B6F-A9AD-670861F2CB7C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97">
            <a:extLst>
              <a:ext uri="{FF2B5EF4-FFF2-40B4-BE49-F238E27FC236}">
                <a16:creationId xmlns:a16="http://schemas.microsoft.com/office/drawing/2014/main" id="{38585A15-DCD8-41DB-97A3-ED49FBB9E660}"/>
              </a:ext>
            </a:extLst>
          </p:cNvPr>
          <p:cNvSpPr txBox="1">
            <a:spLocks/>
          </p:cNvSpPr>
          <p:nvPr/>
        </p:nvSpPr>
        <p:spPr>
          <a:xfrm>
            <a:off x="731520" y="1330068"/>
            <a:ext cx="7688700" cy="250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-323850">
              <a:lnSpc>
                <a:spcPct val="200000"/>
              </a:lnSpc>
              <a:buSzPts val="1500"/>
            </a:pPr>
            <a:r>
              <a:rPr lang="en-US" sz="1800" dirty="0"/>
              <a:t>Most popular topics</a:t>
            </a:r>
          </a:p>
          <a:p>
            <a:pPr lvl="1" indent="-323850">
              <a:lnSpc>
                <a:spcPct val="100000"/>
              </a:lnSpc>
              <a:spcBef>
                <a:spcPts val="300"/>
              </a:spcBef>
              <a:buSzPts val="1500"/>
            </a:pPr>
            <a:r>
              <a:rPr lang="en-US" sz="1600" dirty="0"/>
              <a:t>A semantic approach</a:t>
            </a:r>
          </a:p>
          <a:p>
            <a:pPr indent="-323850">
              <a:lnSpc>
                <a:spcPct val="250000"/>
              </a:lnSpc>
              <a:buSzPts val="1500"/>
            </a:pPr>
            <a:r>
              <a:rPr lang="en-US" sz="1800" dirty="0"/>
              <a:t>Statistically significant differences between men and women?</a:t>
            </a:r>
          </a:p>
          <a:p>
            <a:pPr lvl="1" indent="-323850">
              <a:lnSpc>
                <a:spcPct val="100000"/>
              </a:lnSpc>
              <a:spcBef>
                <a:spcPts val="300"/>
              </a:spcBef>
              <a:buSzPts val="1500"/>
            </a:pPr>
            <a:r>
              <a:rPr lang="en-US" sz="1600" dirty="0"/>
              <a:t>P-value &lt; 0.05</a:t>
            </a:r>
          </a:p>
        </p:txBody>
      </p:sp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17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" name="Shape 238"/>
          <p:cNvSpPr txBox="1"/>
          <p:nvPr/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ea typeface="Raleway"/>
                <a:cs typeface="Lato" panose="020B0604020202020204" charset="0"/>
                <a:sym typeface="Raleway"/>
              </a:rPr>
              <a:t>Semantic Analysis</a:t>
            </a:r>
            <a:endParaRPr sz="2600" b="1" i="0" u="none" strike="noStrike" cap="none" dirty="0">
              <a:solidFill>
                <a:schemeClr val="dk2"/>
              </a:solidFill>
              <a:latin typeface="Lato" panose="020B0604020202020204" charset="0"/>
              <a:ea typeface="Raleway"/>
              <a:cs typeface="Lato" panose="020B0604020202020204" charset="0"/>
              <a:sym typeface="Raleway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004093-8DD8-4F61-BB81-6C69D97F05E6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6" name="Minus Sign 5">
              <a:extLst>
                <a:ext uri="{FF2B5EF4-FFF2-40B4-BE49-F238E27FC236}">
                  <a16:creationId xmlns:a16="http://schemas.microsoft.com/office/drawing/2014/main" id="{6625AF25-7B5E-407B-A5E3-6024D9485098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Minus Sign 6">
              <a:extLst>
                <a:ext uri="{FF2B5EF4-FFF2-40B4-BE49-F238E27FC236}">
                  <a16:creationId xmlns:a16="http://schemas.microsoft.com/office/drawing/2014/main" id="{1562F673-CD25-484F-9776-5787B915B0E9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  <a:sym typeface="Raleway"/>
              </a:rPr>
              <a:t>Semantic Analysis</a:t>
            </a:r>
            <a:endParaRPr sz="2600" b="1" i="0" u="none" strike="noStrike" cap="none" dirty="0">
              <a:solidFill>
                <a:schemeClr val="dk2"/>
              </a:solidFill>
              <a:latin typeface="Lato" panose="020B0604020202020204" charset="0"/>
              <a:cs typeface="Lato" panose="020B0604020202020204" charset="0"/>
              <a:sym typeface="Raleway"/>
            </a:endParaRPr>
          </a:p>
        </p:txBody>
      </p:sp>
      <p:pic>
        <p:nvPicPr>
          <p:cNvPr id="244" name="Shape 244" descr="Docu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705" y="2976855"/>
            <a:ext cx="333579" cy="33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5254" y="1533467"/>
            <a:ext cx="259201" cy="25920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 txBox="1"/>
          <p:nvPr/>
        </p:nvSpPr>
        <p:spPr>
          <a:xfrm flipH="1">
            <a:off x="262622" y="1792668"/>
            <a:ext cx="102446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595959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9 Questions</a:t>
            </a:r>
            <a:endParaRPr sz="1400" b="0" i="0" u="none" strike="noStrike" cap="none" dirty="0">
              <a:solidFill>
                <a:srgbClr val="595959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247" name="Shape 247"/>
          <p:cNvSpPr txBox="1"/>
          <p:nvPr/>
        </p:nvSpPr>
        <p:spPr>
          <a:xfrm flipH="1">
            <a:off x="262622" y="2515190"/>
            <a:ext cx="99774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595959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Raw Text Response</a:t>
            </a:r>
            <a:endParaRPr sz="1400" b="0" i="0" u="none" strike="noStrike" cap="none" dirty="0">
              <a:solidFill>
                <a:srgbClr val="595959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248" name="Shape 24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18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Shape 249"/>
          <p:cNvSpPr txBox="1"/>
          <p:nvPr/>
        </p:nvSpPr>
        <p:spPr>
          <a:xfrm>
            <a:off x="1604007" y="1343269"/>
            <a:ext cx="3882392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CA" sz="1400" b="0" i="0" u="none" strike="noStrike" cap="none" dirty="0">
                <a:solidFill>
                  <a:srgbClr val="595959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Why are you interested in Engineering</a:t>
            </a:r>
            <a:endParaRPr sz="1400" b="0" i="0" u="none" strike="noStrike" cap="none" dirty="0">
              <a:solidFill>
                <a:srgbClr val="595959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CA" sz="1400" b="0" i="0" u="none" strike="noStrike" cap="none" dirty="0">
                <a:solidFill>
                  <a:srgbClr val="595959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What inspired you to study Engineering?</a:t>
            </a:r>
            <a:endParaRPr sz="1400" b="0" i="0" u="none" strike="noStrike" cap="none" dirty="0">
              <a:solidFill>
                <a:srgbClr val="595959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CA" sz="1400" b="0" i="0" u="none" strike="noStrike" cap="none" dirty="0">
                <a:solidFill>
                  <a:srgbClr val="595959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Why do you want to study Engineering?</a:t>
            </a:r>
            <a:endParaRPr sz="1400" b="0" i="0" u="none" strike="noStrike" cap="none" dirty="0">
              <a:solidFill>
                <a:srgbClr val="595959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CA" sz="1400" b="0" i="0" u="none" strike="noStrike" cap="none" dirty="0">
                <a:solidFill>
                  <a:srgbClr val="595959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Why do you like Engineering?</a:t>
            </a:r>
            <a:endParaRPr sz="1400" b="0" i="0" u="none" strike="noStrike" cap="none" dirty="0">
              <a:solidFill>
                <a:srgbClr val="595959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CA" sz="1400" b="0" i="0" u="none" strike="noStrike" cap="none" dirty="0">
                <a:solidFill>
                  <a:srgbClr val="595959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…</a:t>
            </a:r>
            <a:endParaRPr sz="1400" b="0" i="0" u="none" strike="noStrike" cap="none" dirty="0">
              <a:solidFill>
                <a:srgbClr val="595959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1311676" y="1367346"/>
            <a:ext cx="186925" cy="1121396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Shape 251"/>
          <p:cNvSpPr txBox="1"/>
          <p:nvPr/>
        </p:nvSpPr>
        <p:spPr>
          <a:xfrm>
            <a:off x="1604007" y="2725658"/>
            <a:ext cx="3084733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CA" sz="1400" b="0" i="0" u="none" strike="noStrike" cap="none" dirty="0">
                <a:solidFill>
                  <a:srgbClr val="595959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Response to the question:</a:t>
            </a:r>
            <a:endParaRPr sz="1400" b="0" i="0" u="none" strike="noStrike" cap="none" dirty="0">
              <a:solidFill>
                <a:srgbClr val="595959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CA" sz="1400" b="0" i="0" u="none" strike="noStrike" cap="none" dirty="0">
                <a:solidFill>
                  <a:srgbClr val="595959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“Explain why you are interested in engineering and the specific program to which you applied”</a:t>
            </a:r>
            <a:endParaRPr sz="1400" b="0" i="0" u="none" strike="noStrike" cap="none" dirty="0">
              <a:solidFill>
                <a:srgbClr val="595959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1311677" y="2642013"/>
            <a:ext cx="186924" cy="1121396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813184-DCA8-4409-B286-C6495181D86E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13" name="Minus Sign 12">
              <a:extLst>
                <a:ext uri="{FF2B5EF4-FFF2-40B4-BE49-F238E27FC236}">
                  <a16:creationId xmlns:a16="http://schemas.microsoft.com/office/drawing/2014/main" id="{B489CBEE-28D8-49D8-886E-017AC6B54564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Minus Sign 13">
              <a:extLst>
                <a:ext uri="{FF2B5EF4-FFF2-40B4-BE49-F238E27FC236}">
                  <a16:creationId xmlns:a16="http://schemas.microsoft.com/office/drawing/2014/main" id="{C520CC32-E31C-416F-85C8-D92096065FAF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title"/>
          </p:nvPr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  <a:sym typeface="Raleway"/>
              </a:rPr>
              <a:t>Semantic Analysis</a:t>
            </a:r>
            <a:endParaRPr sz="2600" b="1" i="0" u="none" strike="noStrike" cap="none" dirty="0">
              <a:solidFill>
                <a:schemeClr val="dk2"/>
              </a:solidFill>
              <a:latin typeface="Lato" panose="020B0604020202020204" charset="0"/>
              <a:cs typeface="Lato" panose="020B0604020202020204" charset="0"/>
              <a:sym typeface="Raleway"/>
            </a:endParaRPr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19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6" name="Shape 266"/>
          <p:cNvSpPr txBox="1"/>
          <p:nvPr/>
        </p:nvSpPr>
        <p:spPr>
          <a:xfrm>
            <a:off x="3439750" y="2112425"/>
            <a:ext cx="1242600" cy="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CA" sz="14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Open source QA API </a:t>
            </a:r>
            <a:r>
              <a:rPr lang="en-CA" sz="1400" b="0" i="0" u="none" strike="noStrike" cap="none" baseline="30000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1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267" name="Shape 267"/>
          <p:cNvSpPr txBox="1"/>
          <p:nvPr/>
        </p:nvSpPr>
        <p:spPr>
          <a:xfrm>
            <a:off x="114576" y="4792762"/>
            <a:ext cx="309888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1100" b="0" i="0" u="none" strike="noStrike" cap="none" baseline="30000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1</a:t>
            </a:r>
            <a:r>
              <a:rPr lang="en-CA" sz="11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 https://github.com/allenai/bi-att-flow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pic>
        <p:nvPicPr>
          <p:cNvPr id="268" name="Shape 2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58700" y="2124436"/>
            <a:ext cx="406539" cy="393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5B7FEFE-4488-4179-B807-B665A7AA83A0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15" name="Minus Sign 14">
              <a:extLst>
                <a:ext uri="{FF2B5EF4-FFF2-40B4-BE49-F238E27FC236}">
                  <a16:creationId xmlns:a16="http://schemas.microsoft.com/office/drawing/2014/main" id="{D43E5D03-C6CA-4851-9B69-E20E7F9D98D8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Minus Sign 15">
              <a:extLst>
                <a:ext uri="{FF2B5EF4-FFF2-40B4-BE49-F238E27FC236}">
                  <a16:creationId xmlns:a16="http://schemas.microsoft.com/office/drawing/2014/main" id="{FB9C87DD-F9CC-4D57-8285-DB41DF6022B9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17" name="Shape 290" descr="Document">
            <a:extLst>
              <a:ext uri="{FF2B5EF4-FFF2-40B4-BE49-F238E27FC236}">
                <a16:creationId xmlns:a16="http://schemas.microsoft.com/office/drawing/2014/main" id="{8360147F-80BF-43B8-85D1-8339C2C262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4705" y="2976855"/>
            <a:ext cx="333579" cy="33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291">
            <a:extLst>
              <a:ext uri="{FF2B5EF4-FFF2-40B4-BE49-F238E27FC236}">
                <a16:creationId xmlns:a16="http://schemas.microsoft.com/office/drawing/2014/main" id="{3C00D901-7A3D-4401-896B-C07F8AC5B51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5254" y="1533467"/>
            <a:ext cx="259201" cy="2592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292">
            <a:extLst>
              <a:ext uri="{FF2B5EF4-FFF2-40B4-BE49-F238E27FC236}">
                <a16:creationId xmlns:a16="http://schemas.microsoft.com/office/drawing/2014/main" id="{A9922B1F-682A-4338-9409-C26D98797032}"/>
              </a:ext>
            </a:extLst>
          </p:cNvPr>
          <p:cNvSpPr txBox="1"/>
          <p:nvPr/>
        </p:nvSpPr>
        <p:spPr>
          <a:xfrm flipH="1">
            <a:off x="262622" y="1792668"/>
            <a:ext cx="102446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9 Questions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20" name="Shape 293">
            <a:extLst>
              <a:ext uri="{FF2B5EF4-FFF2-40B4-BE49-F238E27FC236}">
                <a16:creationId xmlns:a16="http://schemas.microsoft.com/office/drawing/2014/main" id="{6B6B67AD-4BBB-439F-B6D5-12C4E71E5062}"/>
              </a:ext>
            </a:extLst>
          </p:cNvPr>
          <p:cNvSpPr txBox="1"/>
          <p:nvPr/>
        </p:nvSpPr>
        <p:spPr>
          <a:xfrm flipH="1">
            <a:off x="262622" y="2515190"/>
            <a:ext cx="99774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Raw Text Response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cxnSp>
        <p:nvCxnSpPr>
          <p:cNvPr id="21" name="Shape 301">
            <a:extLst>
              <a:ext uri="{FF2B5EF4-FFF2-40B4-BE49-F238E27FC236}">
                <a16:creationId xmlns:a16="http://schemas.microsoft.com/office/drawing/2014/main" id="{08FA1E33-CBC3-4DEA-B59D-7C4E90A0C96A}"/>
              </a:ext>
            </a:extLst>
          </p:cNvPr>
          <p:cNvCxnSpPr>
            <a:stCxn id="19" idx="1"/>
          </p:cNvCxnSpPr>
          <p:nvPr/>
        </p:nvCxnSpPr>
        <p:spPr>
          <a:xfrm>
            <a:off x="1287088" y="1931167"/>
            <a:ext cx="514500" cy="27420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" name="Shape 302">
            <a:extLst>
              <a:ext uri="{FF2B5EF4-FFF2-40B4-BE49-F238E27FC236}">
                <a16:creationId xmlns:a16="http://schemas.microsoft.com/office/drawing/2014/main" id="{207168A0-1F40-45A4-B312-0CD75248380A}"/>
              </a:ext>
            </a:extLst>
          </p:cNvPr>
          <p:cNvCxnSpPr>
            <a:stCxn id="20" idx="1"/>
          </p:cNvCxnSpPr>
          <p:nvPr/>
        </p:nvCxnSpPr>
        <p:spPr>
          <a:xfrm rot="10800000" flipH="1">
            <a:off x="1260369" y="2438523"/>
            <a:ext cx="541200" cy="30750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30D7E55-B08C-4ADD-8D21-FC0BAB9BAFC2}"/>
              </a:ext>
            </a:extLst>
          </p:cNvPr>
          <p:cNvSpPr/>
          <p:nvPr/>
        </p:nvSpPr>
        <p:spPr>
          <a:xfrm>
            <a:off x="1768248" y="2042173"/>
            <a:ext cx="1212019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bg2"/>
                </a:solidFill>
                <a:latin typeface="Lato" panose="020B0604020202020204" charset="0"/>
                <a:cs typeface="Lato" panose="020B0604020202020204" charset="0"/>
              </a:rPr>
              <a:t>Question Answering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2</a:t>
            </a:fld>
            <a:endParaRPr dirty="0"/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85" y="1465700"/>
            <a:ext cx="2943404" cy="306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3204" y="1463944"/>
            <a:ext cx="2971810" cy="30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6277" y="1453200"/>
            <a:ext cx="2423212" cy="30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2331" y="1447800"/>
            <a:ext cx="2437922" cy="30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22116" y="1465700"/>
            <a:ext cx="2321727" cy="30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33791" y="1467849"/>
            <a:ext cx="2680113" cy="30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45753" y="1465699"/>
            <a:ext cx="2597496" cy="30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10140" y="1463944"/>
            <a:ext cx="2274401" cy="311988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98">
            <a:extLst>
              <a:ext uri="{FF2B5EF4-FFF2-40B4-BE49-F238E27FC236}">
                <a16:creationId xmlns:a16="http://schemas.microsoft.com/office/drawing/2014/main" id="{112D54E9-A0A1-48C1-A6CC-4E00BF9BEBB3}"/>
              </a:ext>
            </a:extLst>
          </p:cNvPr>
          <p:cNvSpPr txBox="1">
            <a:spLocks/>
          </p:cNvSpPr>
          <p:nvPr/>
        </p:nvSpPr>
        <p:spPr>
          <a:xfrm>
            <a:off x="729450" y="53656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CA"/>
              <a:t>Gender Gap in STEM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F0250A-851F-46E9-BE2B-B1DB63A9AC81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15" name="Minus Sign 14">
              <a:extLst>
                <a:ext uri="{FF2B5EF4-FFF2-40B4-BE49-F238E27FC236}">
                  <a16:creationId xmlns:a16="http://schemas.microsoft.com/office/drawing/2014/main" id="{6CF238C6-5CDF-4812-BB87-364F40B6B1F5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Minus Sign 15">
              <a:extLst>
                <a:ext uri="{FF2B5EF4-FFF2-40B4-BE49-F238E27FC236}">
                  <a16:creationId xmlns:a16="http://schemas.microsoft.com/office/drawing/2014/main" id="{FB13EEDC-EFC9-42A0-A698-F10127743386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25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75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15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  <a:sym typeface="Raleway"/>
              </a:rPr>
              <a:t>Semantic Analysis</a:t>
            </a:r>
            <a:endParaRPr sz="2600" b="1" i="0" u="none" strike="noStrike" cap="none" dirty="0">
              <a:solidFill>
                <a:schemeClr val="dk2"/>
              </a:solidFill>
              <a:latin typeface="Lato" panose="020B0604020202020204" charset="0"/>
              <a:cs typeface="Lato" panose="020B0604020202020204" charset="0"/>
              <a:sym typeface="Raleway"/>
            </a:endParaRPr>
          </a:p>
        </p:txBody>
      </p:sp>
      <p:sp>
        <p:nvSpPr>
          <p:cNvPr id="284" name="Shape 28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20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57B5BAE-52F4-4F86-B95B-4CC113902DFB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15" name="Minus Sign 14">
              <a:extLst>
                <a:ext uri="{FF2B5EF4-FFF2-40B4-BE49-F238E27FC236}">
                  <a16:creationId xmlns:a16="http://schemas.microsoft.com/office/drawing/2014/main" id="{8C9542AD-57DE-407D-A47E-89C0D43706B1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Minus Sign 15">
              <a:extLst>
                <a:ext uri="{FF2B5EF4-FFF2-40B4-BE49-F238E27FC236}">
                  <a16:creationId xmlns:a16="http://schemas.microsoft.com/office/drawing/2014/main" id="{703A614A-428A-4CC3-8616-0D7CE4AC4FD9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27" name="Shape 290" descr="Document">
            <a:extLst>
              <a:ext uri="{FF2B5EF4-FFF2-40B4-BE49-F238E27FC236}">
                <a16:creationId xmlns:a16="http://schemas.microsoft.com/office/drawing/2014/main" id="{8D30FDC6-A927-4BA0-821F-C7124C5BFB4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705" y="2976855"/>
            <a:ext cx="333579" cy="33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Shape 291">
            <a:extLst>
              <a:ext uri="{FF2B5EF4-FFF2-40B4-BE49-F238E27FC236}">
                <a16:creationId xmlns:a16="http://schemas.microsoft.com/office/drawing/2014/main" id="{E91A55C4-9D2D-4309-82BC-FE2193A94A8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5254" y="1533467"/>
            <a:ext cx="259201" cy="25920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2">
            <a:extLst>
              <a:ext uri="{FF2B5EF4-FFF2-40B4-BE49-F238E27FC236}">
                <a16:creationId xmlns:a16="http://schemas.microsoft.com/office/drawing/2014/main" id="{0D06BDDD-8A86-4804-9641-1A05E8E360D6}"/>
              </a:ext>
            </a:extLst>
          </p:cNvPr>
          <p:cNvSpPr txBox="1"/>
          <p:nvPr/>
        </p:nvSpPr>
        <p:spPr>
          <a:xfrm flipH="1">
            <a:off x="262622" y="1792668"/>
            <a:ext cx="102446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9 Questions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30" name="Shape 293">
            <a:extLst>
              <a:ext uri="{FF2B5EF4-FFF2-40B4-BE49-F238E27FC236}">
                <a16:creationId xmlns:a16="http://schemas.microsoft.com/office/drawing/2014/main" id="{FC225897-BC89-4C5A-9B9D-632D88878AF7}"/>
              </a:ext>
            </a:extLst>
          </p:cNvPr>
          <p:cNvSpPr txBox="1"/>
          <p:nvPr/>
        </p:nvSpPr>
        <p:spPr>
          <a:xfrm flipH="1">
            <a:off x="262622" y="2515190"/>
            <a:ext cx="99774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Raw Text Response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cxnSp>
        <p:nvCxnSpPr>
          <p:cNvPr id="31" name="Shape 296">
            <a:extLst>
              <a:ext uri="{FF2B5EF4-FFF2-40B4-BE49-F238E27FC236}">
                <a16:creationId xmlns:a16="http://schemas.microsoft.com/office/drawing/2014/main" id="{D35FD291-51B9-466E-B486-F9F9568F5770}"/>
              </a:ext>
            </a:extLst>
          </p:cNvPr>
          <p:cNvCxnSpPr/>
          <p:nvPr/>
        </p:nvCxnSpPr>
        <p:spPr>
          <a:xfrm>
            <a:off x="2605733" y="2606145"/>
            <a:ext cx="495552" cy="119120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" name="Shape 297">
            <a:extLst>
              <a:ext uri="{FF2B5EF4-FFF2-40B4-BE49-F238E27FC236}">
                <a16:creationId xmlns:a16="http://schemas.microsoft.com/office/drawing/2014/main" id="{4371A497-04B5-4764-8EEB-5EEC24673E97}"/>
              </a:ext>
            </a:extLst>
          </p:cNvPr>
          <p:cNvSpPr txBox="1"/>
          <p:nvPr/>
        </p:nvSpPr>
        <p:spPr>
          <a:xfrm>
            <a:off x="2195277" y="2964901"/>
            <a:ext cx="1212158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Relevant Sentences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cxnSp>
        <p:nvCxnSpPr>
          <p:cNvPr id="33" name="Shape 301">
            <a:extLst>
              <a:ext uri="{FF2B5EF4-FFF2-40B4-BE49-F238E27FC236}">
                <a16:creationId xmlns:a16="http://schemas.microsoft.com/office/drawing/2014/main" id="{28E785B3-4BB9-4828-9E04-F3EC19EB9510}"/>
              </a:ext>
            </a:extLst>
          </p:cNvPr>
          <p:cNvCxnSpPr>
            <a:stCxn id="29" idx="1"/>
          </p:cNvCxnSpPr>
          <p:nvPr/>
        </p:nvCxnSpPr>
        <p:spPr>
          <a:xfrm>
            <a:off x="1287088" y="1931167"/>
            <a:ext cx="514500" cy="27420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" name="Shape 302">
            <a:extLst>
              <a:ext uri="{FF2B5EF4-FFF2-40B4-BE49-F238E27FC236}">
                <a16:creationId xmlns:a16="http://schemas.microsoft.com/office/drawing/2014/main" id="{F9674764-F0CD-490B-9EDD-AEEB3A67E47E}"/>
              </a:ext>
            </a:extLst>
          </p:cNvPr>
          <p:cNvCxnSpPr>
            <a:stCxn id="30" idx="1"/>
          </p:cNvCxnSpPr>
          <p:nvPr/>
        </p:nvCxnSpPr>
        <p:spPr>
          <a:xfrm rot="10800000" flipH="1">
            <a:off x="1260369" y="2438523"/>
            <a:ext cx="541200" cy="30750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AE9648D-8C39-46F2-9293-ECCE336D63E8}"/>
              </a:ext>
            </a:extLst>
          </p:cNvPr>
          <p:cNvSpPr/>
          <p:nvPr/>
        </p:nvSpPr>
        <p:spPr>
          <a:xfrm>
            <a:off x="1768248" y="2042173"/>
            <a:ext cx="1212019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Question Answering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F313C01-4543-4311-AF49-1FDC1CC3C5E3}"/>
              </a:ext>
            </a:extLst>
          </p:cNvPr>
          <p:cNvSpPr/>
          <p:nvPr/>
        </p:nvSpPr>
        <p:spPr>
          <a:xfrm>
            <a:off x="2803978" y="3799278"/>
            <a:ext cx="1205115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Stop Word Removal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627850" y="565117"/>
            <a:ext cx="3300683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  <a:sym typeface="Raleway"/>
              </a:rPr>
              <a:t>Semantic Analysis</a:t>
            </a:r>
            <a:endParaRPr sz="2600" b="1" i="0" u="none" strike="noStrike" cap="none" dirty="0">
              <a:solidFill>
                <a:schemeClr val="dk2"/>
              </a:solidFill>
              <a:latin typeface="Lato" panose="020B0604020202020204" charset="0"/>
              <a:cs typeface="Lato" panose="020B0604020202020204" charset="0"/>
              <a:sym typeface="Raleway"/>
            </a:endParaRPr>
          </a:p>
        </p:txBody>
      </p:sp>
      <p:pic>
        <p:nvPicPr>
          <p:cNvPr id="304" name="Shape 304" descr="Image result for google logo"/>
          <p:cNvPicPr preferRelativeResize="0"/>
          <p:nvPr/>
        </p:nvPicPr>
        <p:blipFill rotWithShape="1">
          <a:blip r:embed="rId3">
            <a:alphaModFix/>
          </a:blip>
          <a:srcRect t="24812" b="21500"/>
          <a:stretch/>
        </p:blipFill>
        <p:spPr>
          <a:xfrm>
            <a:off x="6562074" y="1049137"/>
            <a:ext cx="1210218" cy="43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Shape 30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21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Shape 306"/>
          <p:cNvSpPr txBox="1"/>
          <p:nvPr/>
        </p:nvSpPr>
        <p:spPr>
          <a:xfrm>
            <a:off x="114576" y="4792762"/>
            <a:ext cx="309888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1100" b="0" i="0" u="none" strike="noStrike" cap="none" baseline="30000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2</a:t>
            </a:r>
            <a:r>
              <a:rPr lang="en-CA" sz="11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 https://code.google.com/archive/p/word2vec/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307" name="Shape 307"/>
          <p:cNvSpPr txBox="1"/>
          <p:nvPr/>
        </p:nvSpPr>
        <p:spPr>
          <a:xfrm>
            <a:off x="5071537" y="1242850"/>
            <a:ext cx="88997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“mother”</a:t>
            </a:r>
            <a:endParaRPr dirty="0">
              <a:latin typeface="Lato" panose="020B0604020202020204" charset="0"/>
              <a:cs typeface="Lato" panose="020B0604020202020204" charset="0"/>
            </a:endParaRPr>
          </a:p>
        </p:txBody>
      </p:sp>
      <p:cxnSp>
        <p:nvCxnSpPr>
          <p:cNvPr id="308" name="Shape 308"/>
          <p:cNvCxnSpPr>
            <a:cxnSpLocks/>
            <a:stCxn id="307" idx="3"/>
            <a:endCxn id="309" idx="1"/>
          </p:cNvCxnSpPr>
          <p:nvPr/>
        </p:nvCxnSpPr>
        <p:spPr>
          <a:xfrm flipV="1">
            <a:off x="5961511" y="1383642"/>
            <a:ext cx="540890" cy="13097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09" name="Shape 309"/>
          <p:cNvSpPr/>
          <p:nvPr/>
        </p:nvSpPr>
        <p:spPr>
          <a:xfrm>
            <a:off x="6502401" y="991550"/>
            <a:ext cx="1563586" cy="784184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0" name="Shape 310"/>
          <p:cNvCxnSpPr>
            <a:stCxn id="309" idx="2"/>
            <a:endCxn id="311" idx="0"/>
          </p:cNvCxnSpPr>
          <p:nvPr/>
        </p:nvCxnSpPr>
        <p:spPr>
          <a:xfrm>
            <a:off x="7284194" y="1775734"/>
            <a:ext cx="1200" cy="40170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2" name="Shape 312"/>
          <p:cNvSpPr txBox="1"/>
          <p:nvPr/>
        </p:nvSpPr>
        <p:spPr>
          <a:xfrm>
            <a:off x="5069990" y="959433"/>
            <a:ext cx="88997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313" name="Shape 313"/>
          <p:cNvSpPr txBox="1"/>
          <p:nvPr/>
        </p:nvSpPr>
        <p:spPr>
          <a:xfrm>
            <a:off x="5069990" y="1490166"/>
            <a:ext cx="88997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cxnSp>
        <p:nvCxnSpPr>
          <p:cNvPr id="314" name="Shape 314"/>
          <p:cNvCxnSpPr>
            <a:cxnSpLocks/>
            <a:stCxn id="312" idx="3"/>
          </p:cNvCxnSpPr>
          <p:nvPr/>
        </p:nvCxnSpPr>
        <p:spPr>
          <a:xfrm>
            <a:off x="5959964" y="1113322"/>
            <a:ext cx="527100" cy="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5" name="Shape 315"/>
          <p:cNvCxnSpPr>
            <a:cxnSpLocks/>
            <a:stCxn id="313" idx="3"/>
          </p:cNvCxnSpPr>
          <p:nvPr/>
        </p:nvCxnSpPr>
        <p:spPr>
          <a:xfrm rot="10800000" flipH="1">
            <a:off x="5959964" y="1642555"/>
            <a:ext cx="542400" cy="150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316" name="Shape 316"/>
          <p:cNvGrpSpPr/>
          <p:nvPr/>
        </p:nvGrpSpPr>
        <p:grpSpPr>
          <a:xfrm>
            <a:off x="6992975" y="2177486"/>
            <a:ext cx="584698" cy="954107"/>
            <a:chOff x="6992975" y="2177486"/>
            <a:chExt cx="584698" cy="954107"/>
          </a:xfrm>
        </p:grpSpPr>
        <p:sp>
          <p:nvSpPr>
            <p:cNvPr id="311" name="Shape 311"/>
            <p:cNvSpPr txBox="1"/>
            <p:nvPr/>
          </p:nvSpPr>
          <p:spPr>
            <a:xfrm>
              <a:off x="6992975" y="2177486"/>
              <a:ext cx="584698" cy="954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400" b="0" i="0" u="none" strike="noStrike" cap="none" dirty="0">
                  <a:solidFill>
                    <a:srgbClr val="000000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1.2, 0.5, 1.9, 0.8</a:t>
              </a:r>
              <a:endParaRPr dirty="0">
                <a:latin typeface="Lato" panose="020B0604020202020204" charset="0"/>
                <a:cs typeface="Lato" panose="020B0604020202020204" charset="0"/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7077145" y="2205367"/>
              <a:ext cx="127994" cy="926226"/>
            </a:xfrm>
            <a:prstGeom prst="leftBracket">
              <a:avLst>
                <a:gd name="adj" fmla="val 8333"/>
              </a:avLst>
            </a:prstGeom>
            <a:noFill/>
            <a:ln w="9525" cap="flat" cmpd="sng">
              <a:solidFill>
                <a:srgbClr val="5656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7471027" y="2205367"/>
              <a:ext cx="64311" cy="926226"/>
            </a:xfrm>
            <a:prstGeom prst="rightBracket">
              <a:avLst>
                <a:gd name="adj" fmla="val 8333"/>
              </a:avLst>
            </a:prstGeom>
            <a:noFill/>
            <a:ln w="9525" cap="flat" cmpd="sng">
              <a:solidFill>
                <a:srgbClr val="5656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9" name="Shape 319"/>
          <p:cNvGrpSpPr/>
          <p:nvPr/>
        </p:nvGrpSpPr>
        <p:grpSpPr>
          <a:xfrm>
            <a:off x="7551781" y="2177486"/>
            <a:ext cx="584698" cy="954107"/>
            <a:chOff x="7551781" y="2177486"/>
            <a:chExt cx="584698" cy="954107"/>
          </a:xfrm>
        </p:grpSpPr>
        <p:sp>
          <p:nvSpPr>
            <p:cNvPr id="320" name="Shape 320"/>
            <p:cNvSpPr txBox="1"/>
            <p:nvPr/>
          </p:nvSpPr>
          <p:spPr>
            <a:xfrm>
              <a:off x="7551781" y="2177486"/>
              <a:ext cx="584698" cy="954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400" b="0" i="0" u="none" strike="noStrike" cap="none" dirty="0">
                  <a:solidFill>
                    <a:srgbClr val="000000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…,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400" b="0" i="0" u="none" strike="noStrike" cap="none" dirty="0">
                  <a:solidFill>
                    <a:srgbClr val="000000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…,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400" b="0" i="0" u="none" strike="noStrike" cap="none" dirty="0">
                  <a:solidFill>
                    <a:srgbClr val="000000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…, 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400" b="0" i="0" u="none" strike="noStrike" cap="none" dirty="0">
                  <a:solidFill>
                    <a:srgbClr val="000000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…</a:t>
              </a:r>
              <a:endParaRPr dirty="0">
                <a:latin typeface="Lato" panose="020B0604020202020204" charset="0"/>
                <a:cs typeface="Lato" panose="020B0604020202020204" charset="0"/>
              </a:endParaRPr>
            </a:p>
          </p:txBody>
        </p:sp>
        <p:grpSp>
          <p:nvGrpSpPr>
            <p:cNvPr id="321" name="Shape 321"/>
            <p:cNvGrpSpPr/>
            <p:nvPr/>
          </p:nvGrpSpPr>
          <p:grpSpPr>
            <a:xfrm>
              <a:off x="7635951" y="2205367"/>
              <a:ext cx="458193" cy="926226"/>
              <a:chOff x="7635951" y="2205367"/>
              <a:chExt cx="458193" cy="926226"/>
            </a:xfrm>
          </p:grpSpPr>
          <p:sp>
            <p:nvSpPr>
              <p:cNvPr id="322" name="Shape 322"/>
              <p:cNvSpPr/>
              <p:nvPr/>
            </p:nvSpPr>
            <p:spPr>
              <a:xfrm>
                <a:off x="7635951" y="2205367"/>
                <a:ext cx="127994" cy="926226"/>
              </a:xfrm>
              <a:prstGeom prst="leftBracket">
                <a:avLst>
                  <a:gd name="adj" fmla="val 8333"/>
                </a:avLst>
              </a:prstGeom>
              <a:noFill/>
              <a:ln w="9525" cap="flat" cmpd="sng">
                <a:solidFill>
                  <a:srgbClr val="56565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Shape 323"/>
              <p:cNvSpPr/>
              <p:nvPr/>
            </p:nvSpPr>
            <p:spPr>
              <a:xfrm>
                <a:off x="8029833" y="2205367"/>
                <a:ext cx="64311" cy="926226"/>
              </a:xfrm>
              <a:prstGeom prst="rightBracket">
                <a:avLst>
                  <a:gd name="adj" fmla="val 8333"/>
                </a:avLst>
              </a:prstGeom>
              <a:noFill/>
              <a:ln w="9525" cap="flat" cmpd="sng">
                <a:solidFill>
                  <a:srgbClr val="56565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24" name="Shape 324"/>
          <p:cNvGrpSpPr/>
          <p:nvPr/>
        </p:nvGrpSpPr>
        <p:grpSpPr>
          <a:xfrm>
            <a:off x="6407147" y="2165499"/>
            <a:ext cx="584698" cy="954107"/>
            <a:chOff x="7551781" y="2177486"/>
            <a:chExt cx="584698" cy="954107"/>
          </a:xfrm>
        </p:grpSpPr>
        <p:sp>
          <p:nvSpPr>
            <p:cNvPr id="325" name="Shape 325"/>
            <p:cNvSpPr txBox="1"/>
            <p:nvPr/>
          </p:nvSpPr>
          <p:spPr>
            <a:xfrm>
              <a:off x="7551781" y="2177486"/>
              <a:ext cx="584698" cy="954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400" b="0" i="0" u="none" strike="noStrike" cap="none" dirty="0">
                  <a:solidFill>
                    <a:srgbClr val="000000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…,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400" b="0" i="0" u="none" strike="noStrike" cap="none" dirty="0">
                  <a:solidFill>
                    <a:srgbClr val="000000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…,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400" b="0" i="0" u="none" strike="noStrike" cap="none" dirty="0">
                  <a:solidFill>
                    <a:srgbClr val="000000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…,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400" b="0" i="0" u="none" strike="noStrike" cap="none" dirty="0">
                  <a:solidFill>
                    <a:srgbClr val="000000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…</a:t>
              </a:r>
              <a:endParaRPr dirty="0">
                <a:latin typeface="Lato" panose="020B0604020202020204" charset="0"/>
                <a:cs typeface="Lato" panose="020B0604020202020204" charset="0"/>
              </a:endParaRPr>
            </a:p>
          </p:txBody>
        </p:sp>
        <p:grpSp>
          <p:nvGrpSpPr>
            <p:cNvPr id="326" name="Shape 326"/>
            <p:cNvGrpSpPr/>
            <p:nvPr/>
          </p:nvGrpSpPr>
          <p:grpSpPr>
            <a:xfrm>
              <a:off x="7635951" y="2205367"/>
              <a:ext cx="458193" cy="926226"/>
              <a:chOff x="7635951" y="2205367"/>
              <a:chExt cx="458193" cy="926226"/>
            </a:xfrm>
          </p:grpSpPr>
          <p:sp>
            <p:nvSpPr>
              <p:cNvPr id="327" name="Shape 327"/>
              <p:cNvSpPr/>
              <p:nvPr/>
            </p:nvSpPr>
            <p:spPr>
              <a:xfrm>
                <a:off x="7635951" y="2205367"/>
                <a:ext cx="127994" cy="926226"/>
              </a:xfrm>
              <a:prstGeom prst="leftBracket">
                <a:avLst>
                  <a:gd name="adj" fmla="val 8333"/>
                </a:avLst>
              </a:prstGeom>
              <a:noFill/>
              <a:ln w="9525" cap="flat" cmpd="sng">
                <a:solidFill>
                  <a:srgbClr val="56565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Shape 328"/>
              <p:cNvSpPr/>
              <p:nvPr/>
            </p:nvSpPr>
            <p:spPr>
              <a:xfrm>
                <a:off x="8029833" y="2205367"/>
                <a:ext cx="64311" cy="926226"/>
              </a:xfrm>
              <a:prstGeom prst="rightBracket">
                <a:avLst>
                  <a:gd name="adj" fmla="val 8333"/>
                </a:avLst>
              </a:prstGeom>
              <a:noFill/>
              <a:ln w="9525" cap="flat" cmpd="sng">
                <a:solidFill>
                  <a:srgbClr val="56565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329" name="Shape 329"/>
          <p:cNvCxnSpPr>
            <a:endCxn id="325" idx="0"/>
          </p:cNvCxnSpPr>
          <p:nvPr/>
        </p:nvCxnSpPr>
        <p:spPr>
          <a:xfrm>
            <a:off x="6699496" y="1775799"/>
            <a:ext cx="0" cy="38970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0" name="Shape 330"/>
          <p:cNvCxnSpPr>
            <a:endCxn id="320" idx="0"/>
          </p:cNvCxnSpPr>
          <p:nvPr/>
        </p:nvCxnSpPr>
        <p:spPr>
          <a:xfrm>
            <a:off x="7844130" y="1775786"/>
            <a:ext cx="0" cy="40170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31" name="Shape 331"/>
          <p:cNvSpPr txBox="1"/>
          <p:nvPr/>
        </p:nvSpPr>
        <p:spPr>
          <a:xfrm>
            <a:off x="6809866" y="1795054"/>
            <a:ext cx="338068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332" name="Shape 332"/>
          <p:cNvSpPr txBox="1"/>
          <p:nvPr/>
        </p:nvSpPr>
        <p:spPr>
          <a:xfrm>
            <a:off x="7394563" y="1795054"/>
            <a:ext cx="338068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333" name="Shape 333"/>
          <p:cNvSpPr txBox="1"/>
          <p:nvPr/>
        </p:nvSpPr>
        <p:spPr>
          <a:xfrm rot="-5400000">
            <a:off x="5997283" y="1146240"/>
            <a:ext cx="33806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334" name="Shape 334"/>
          <p:cNvSpPr txBox="1"/>
          <p:nvPr/>
        </p:nvSpPr>
        <p:spPr>
          <a:xfrm rot="-5400000">
            <a:off x="5993121" y="1410356"/>
            <a:ext cx="33806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335" name="Shape 335"/>
          <p:cNvSpPr/>
          <p:nvPr/>
        </p:nvSpPr>
        <p:spPr>
          <a:xfrm rot="-5400000">
            <a:off x="7164964" y="2541961"/>
            <a:ext cx="262308" cy="1579107"/>
          </a:xfrm>
          <a:prstGeom prst="leftBrace">
            <a:avLst>
              <a:gd name="adj1" fmla="val 8333"/>
              <a:gd name="adj2" fmla="val 50000"/>
            </a:avLst>
          </a:prstGeom>
          <a:noFill/>
          <a:ln w="127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Shape 338"/>
          <p:cNvSpPr txBox="1"/>
          <p:nvPr/>
        </p:nvSpPr>
        <p:spPr>
          <a:xfrm>
            <a:off x="7296118" y="3465942"/>
            <a:ext cx="73371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Average</a:t>
            </a:r>
            <a:endParaRPr dirty="0">
              <a:latin typeface="Lato" panose="020B0604020202020204" charset="0"/>
              <a:cs typeface="Lato" panose="020B0604020202020204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221A90E-658F-48E2-BA0D-1BD73BC9CC04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53" name="Minus Sign 52">
              <a:extLst>
                <a:ext uri="{FF2B5EF4-FFF2-40B4-BE49-F238E27FC236}">
                  <a16:creationId xmlns:a16="http://schemas.microsoft.com/office/drawing/2014/main" id="{C3CBA8DF-4304-4D42-8045-90C10512401D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Minus Sign 53">
              <a:extLst>
                <a:ext uri="{FF2B5EF4-FFF2-40B4-BE49-F238E27FC236}">
                  <a16:creationId xmlns:a16="http://schemas.microsoft.com/office/drawing/2014/main" id="{152C9CFC-96F1-4CC1-8461-3F93102F2663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59" name="Shape 353">
            <a:extLst>
              <a:ext uri="{FF2B5EF4-FFF2-40B4-BE49-F238E27FC236}">
                <a16:creationId xmlns:a16="http://schemas.microsoft.com/office/drawing/2014/main" id="{193C857E-2663-4D4A-BF52-7549B6E6F007}"/>
              </a:ext>
            </a:extLst>
          </p:cNvPr>
          <p:cNvCxnSpPr>
            <a:cxnSpLocks/>
          </p:cNvCxnSpPr>
          <p:nvPr/>
        </p:nvCxnSpPr>
        <p:spPr>
          <a:xfrm flipV="1">
            <a:off x="3680068" y="2626867"/>
            <a:ext cx="462062" cy="1170478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60" name="Shape 290" descr="Document">
            <a:extLst>
              <a:ext uri="{FF2B5EF4-FFF2-40B4-BE49-F238E27FC236}">
                <a16:creationId xmlns:a16="http://schemas.microsoft.com/office/drawing/2014/main" id="{7CA44153-4EE3-4C59-97BD-C73D702333B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4705" y="2976855"/>
            <a:ext cx="333579" cy="33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291">
            <a:extLst>
              <a:ext uri="{FF2B5EF4-FFF2-40B4-BE49-F238E27FC236}">
                <a16:creationId xmlns:a16="http://schemas.microsoft.com/office/drawing/2014/main" id="{7CB8F9B3-17A9-48B5-BA7B-295AFCA7187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5254" y="1533467"/>
            <a:ext cx="259201" cy="2592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292">
            <a:extLst>
              <a:ext uri="{FF2B5EF4-FFF2-40B4-BE49-F238E27FC236}">
                <a16:creationId xmlns:a16="http://schemas.microsoft.com/office/drawing/2014/main" id="{6A9A2E8A-FFDF-4497-80A6-5AE0559B3ED5}"/>
              </a:ext>
            </a:extLst>
          </p:cNvPr>
          <p:cNvSpPr txBox="1"/>
          <p:nvPr/>
        </p:nvSpPr>
        <p:spPr>
          <a:xfrm flipH="1">
            <a:off x="262622" y="1792668"/>
            <a:ext cx="102446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9 Questions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63" name="Shape 293">
            <a:extLst>
              <a:ext uri="{FF2B5EF4-FFF2-40B4-BE49-F238E27FC236}">
                <a16:creationId xmlns:a16="http://schemas.microsoft.com/office/drawing/2014/main" id="{3AF8F978-F5F5-45BC-97DC-AE4650759089}"/>
              </a:ext>
            </a:extLst>
          </p:cNvPr>
          <p:cNvSpPr txBox="1"/>
          <p:nvPr/>
        </p:nvSpPr>
        <p:spPr>
          <a:xfrm flipH="1">
            <a:off x="262622" y="2515190"/>
            <a:ext cx="99774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Raw Text Response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cxnSp>
        <p:nvCxnSpPr>
          <p:cNvPr id="64" name="Shape 296">
            <a:extLst>
              <a:ext uri="{FF2B5EF4-FFF2-40B4-BE49-F238E27FC236}">
                <a16:creationId xmlns:a16="http://schemas.microsoft.com/office/drawing/2014/main" id="{3BF20C7C-F284-4CFE-B6B5-DA3E6AA8FD04}"/>
              </a:ext>
            </a:extLst>
          </p:cNvPr>
          <p:cNvCxnSpPr/>
          <p:nvPr/>
        </p:nvCxnSpPr>
        <p:spPr>
          <a:xfrm>
            <a:off x="2605733" y="2606145"/>
            <a:ext cx="495552" cy="119120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5" name="Shape 297">
            <a:extLst>
              <a:ext uri="{FF2B5EF4-FFF2-40B4-BE49-F238E27FC236}">
                <a16:creationId xmlns:a16="http://schemas.microsoft.com/office/drawing/2014/main" id="{B7308DB1-A8BA-43C0-9322-57BE1C74D0D0}"/>
              </a:ext>
            </a:extLst>
          </p:cNvPr>
          <p:cNvSpPr txBox="1"/>
          <p:nvPr/>
        </p:nvSpPr>
        <p:spPr>
          <a:xfrm>
            <a:off x="2195277" y="2964901"/>
            <a:ext cx="1212158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Relevant Sentences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66" name="Shape 300">
            <a:extLst>
              <a:ext uri="{FF2B5EF4-FFF2-40B4-BE49-F238E27FC236}">
                <a16:creationId xmlns:a16="http://schemas.microsoft.com/office/drawing/2014/main" id="{22B9E078-B624-4801-9BCF-65DA27A3D849}"/>
              </a:ext>
            </a:extLst>
          </p:cNvPr>
          <p:cNvSpPr txBox="1"/>
          <p:nvPr/>
        </p:nvSpPr>
        <p:spPr>
          <a:xfrm>
            <a:off x="3356633" y="2976924"/>
            <a:ext cx="1212158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Relevant Sentences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cxnSp>
        <p:nvCxnSpPr>
          <p:cNvPr id="67" name="Shape 301">
            <a:extLst>
              <a:ext uri="{FF2B5EF4-FFF2-40B4-BE49-F238E27FC236}">
                <a16:creationId xmlns:a16="http://schemas.microsoft.com/office/drawing/2014/main" id="{33BB2DF6-D943-4C96-9510-70690124ACC5}"/>
              </a:ext>
            </a:extLst>
          </p:cNvPr>
          <p:cNvCxnSpPr>
            <a:stCxn id="62" idx="1"/>
          </p:cNvCxnSpPr>
          <p:nvPr/>
        </p:nvCxnSpPr>
        <p:spPr>
          <a:xfrm>
            <a:off x="1287088" y="1931167"/>
            <a:ext cx="514500" cy="27420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8" name="Shape 302">
            <a:extLst>
              <a:ext uri="{FF2B5EF4-FFF2-40B4-BE49-F238E27FC236}">
                <a16:creationId xmlns:a16="http://schemas.microsoft.com/office/drawing/2014/main" id="{0D6F0C02-4C9C-455D-B0DB-9379B688C8F5}"/>
              </a:ext>
            </a:extLst>
          </p:cNvPr>
          <p:cNvCxnSpPr>
            <a:stCxn id="63" idx="1"/>
          </p:cNvCxnSpPr>
          <p:nvPr/>
        </p:nvCxnSpPr>
        <p:spPr>
          <a:xfrm rot="10800000" flipH="1">
            <a:off x="1260369" y="2438523"/>
            <a:ext cx="541200" cy="30750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3935895-AA57-4E60-AB2C-1AAA8AA85FD3}"/>
              </a:ext>
            </a:extLst>
          </p:cNvPr>
          <p:cNvSpPr/>
          <p:nvPr/>
        </p:nvSpPr>
        <p:spPr>
          <a:xfrm>
            <a:off x="3712757" y="2058240"/>
            <a:ext cx="1697982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Sentence Vector Computation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C0EE53EF-DCD0-4536-8BE8-B0A0262DBA74}"/>
              </a:ext>
            </a:extLst>
          </p:cNvPr>
          <p:cNvSpPr/>
          <p:nvPr/>
        </p:nvSpPr>
        <p:spPr>
          <a:xfrm>
            <a:off x="1768248" y="2042173"/>
            <a:ext cx="1212019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Question Answering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8E92E2CD-26C4-4244-A952-E6691DEA2F7D}"/>
              </a:ext>
            </a:extLst>
          </p:cNvPr>
          <p:cNvSpPr/>
          <p:nvPr/>
        </p:nvSpPr>
        <p:spPr>
          <a:xfrm>
            <a:off x="2803978" y="3799278"/>
            <a:ext cx="1205115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Stop Word Removal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22C7E2E-E4B8-4E0B-AA79-09B9ABB4DBF9}"/>
              </a:ext>
            </a:extLst>
          </p:cNvPr>
          <p:cNvSpPr/>
          <p:nvPr/>
        </p:nvSpPr>
        <p:spPr>
          <a:xfrm>
            <a:off x="6513532" y="3912674"/>
            <a:ext cx="1580612" cy="565150"/>
          </a:xfrm>
          <a:prstGeom prst="round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bg2"/>
                </a:solidFill>
                <a:latin typeface="Lato" panose="020B0604020202020204" charset="0"/>
                <a:cs typeface="Lato" panose="020B0604020202020204" charset="0"/>
              </a:rPr>
              <a:t>Sentence Vector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7F2A0EF-B508-4292-8543-AF90636429C8}"/>
              </a:ext>
            </a:extLst>
          </p:cNvPr>
          <p:cNvCxnSpPr>
            <a:stCxn id="335" idx="1"/>
            <a:endCxn id="4" idx="0"/>
          </p:cNvCxnSpPr>
          <p:nvPr/>
        </p:nvCxnSpPr>
        <p:spPr>
          <a:xfrm>
            <a:off x="7296119" y="3462669"/>
            <a:ext cx="7719" cy="450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Shape 305"/>
          <p:cNvSpPr txBox="1"/>
          <p:nvPr/>
        </p:nvSpPr>
        <p:spPr>
          <a:xfrm>
            <a:off x="6444857" y="1064339"/>
            <a:ext cx="1704311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CA" sz="14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                                  ‘s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CA" sz="14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Word2Vec Model</a:t>
            </a:r>
            <a:r>
              <a:rPr lang="en-CA" sz="1400" b="0" i="0" u="none" strike="noStrike" cap="none" baseline="30000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2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  <p:bldP spid="65" grpId="0" animBg="1"/>
      <p:bldP spid="70" grpId="0" animBg="1"/>
      <p:bldP spid="7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>
            <a:spLocks noGrp="1"/>
          </p:cNvSpPr>
          <p:nvPr>
            <p:ph type="title"/>
          </p:nvPr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  <a:sym typeface="Raleway"/>
              </a:rPr>
              <a:t>Semantic Analysis</a:t>
            </a:r>
            <a:endParaRPr sz="2600" b="1" i="0" u="none" strike="noStrike" cap="none" dirty="0">
              <a:solidFill>
                <a:schemeClr val="dk2"/>
              </a:solidFill>
              <a:latin typeface="Lato" panose="020B0604020202020204" charset="0"/>
              <a:cs typeface="Lato" panose="020B0604020202020204" charset="0"/>
              <a:sym typeface="Raleway"/>
            </a:endParaRPr>
          </a:p>
        </p:txBody>
      </p:sp>
      <p:sp>
        <p:nvSpPr>
          <p:cNvPr id="360" name="Shape 36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22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1" name="Shape 361"/>
          <p:cNvSpPr txBox="1"/>
          <p:nvPr/>
        </p:nvSpPr>
        <p:spPr>
          <a:xfrm>
            <a:off x="6866009" y="3786480"/>
            <a:ext cx="1515991" cy="580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K-means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latin typeface="Lato" panose="020B0604020202020204" charset="0"/>
                <a:cs typeface="Lato" panose="020B0604020202020204" charset="0"/>
              </a:rPr>
              <a:t>K = </a:t>
            </a:r>
            <a:r>
              <a:rPr lang="en-CA" sz="14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200 Clusters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E8FFEC-A400-4D56-8ED9-F3EDA48D132C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22" name="Minus Sign 21">
              <a:extLst>
                <a:ext uri="{FF2B5EF4-FFF2-40B4-BE49-F238E27FC236}">
                  <a16:creationId xmlns:a16="http://schemas.microsoft.com/office/drawing/2014/main" id="{BF93C4E6-DD20-45FC-94F3-A11D2EE8B39A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Minus Sign 22">
              <a:extLst>
                <a:ext uri="{FF2B5EF4-FFF2-40B4-BE49-F238E27FC236}">
                  <a16:creationId xmlns:a16="http://schemas.microsoft.com/office/drawing/2014/main" id="{D208D8AE-2AAE-42A8-8639-6C9FAB31C2DB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24" name="Shape 356">
            <a:extLst>
              <a:ext uri="{FF2B5EF4-FFF2-40B4-BE49-F238E27FC236}">
                <a16:creationId xmlns:a16="http://schemas.microsoft.com/office/drawing/2014/main" id="{FD83ECE1-8FAD-4AB6-A9FA-86B86072B281}"/>
              </a:ext>
            </a:extLst>
          </p:cNvPr>
          <p:cNvCxnSpPr>
            <a:cxnSpLocks/>
          </p:cNvCxnSpPr>
          <p:nvPr/>
        </p:nvCxnSpPr>
        <p:spPr>
          <a:xfrm>
            <a:off x="4922838" y="2626867"/>
            <a:ext cx="590769" cy="1166708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" name="Shape 357">
            <a:extLst>
              <a:ext uri="{FF2B5EF4-FFF2-40B4-BE49-F238E27FC236}">
                <a16:creationId xmlns:a16="http://schemas.microsoft.com/office/drawing/2014/main" id="{8E9E72AD-AAD3-49F5-A6AF-854CF9D3C8F7}"/>
              </a:ext>
            </a:extLst>
          </p:cNvPr>
          <p:cNvSpPr txBox="1"/>
          <p:nvPr/>
        </p:nvSpPr>
        <p:spPr>
          <a:xfrm>
            <a:off x="4582400" y="3018949"/>
            <a:ext cx="1212158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Sentence Vectors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cxnSp>
        <p:nvCxnSpPr>
          <p:cNvPr id="26" name="Shape 353">
            <a:extLst>
              <a:ext uri="{FF2B5EF4-FFF2-40B4-BE49-F238E27FC236}">
                <a16:creationId xmlns:a16="http://schemas.microsoft.com/office/drawing/2014/main" id="{93BC46F8-730F-42B7-A06C-BA29BD714BE8}"/>
              </a:ext>
            </a:extLst>
          </p:cNvPr>
          <p:cNvCxnSpPr>
            <a:cxnSpLocks/>
          </p:cNvCxnSpPr>
          <p:nvPr/>
        </p:nvCxnSpPr>
        <p:spPr>
          <a:xfrm flipV="1">
            <a:off x="3680068" y="2626867"/>
            <a:ext cx="462062" cy="1170478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7" name="Shape 290" descr="Document">
            <a:extLst>
              <a:ext uri="{FF2B5EF4-FFF2-40B4-BE49-F238E27FC236}">
                <a16:creationId xmlns:a16="http://schemas.microsoft.com/office/drawing/2014/main" id="{B0ED4495-5485-4DE7-B0F3-BCE0D9BB2E3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705" y="2976855"/>
            <a:ext cx="333579" cy="33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Shape 291">
            <a:extLst>
              <a:ext uri="{FF2B5EF4-FFF2-40B4-BE49-F238E27FC236}">
                <a16:creationId xmlns:a16="http://schemas.microsoft.com/office/drawing/2014/main" id="{6F910502-3F61-4D8E-9FF1-894E9974EBC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5254" y="1533467"/>
            <a:ext cx="259201" cy="25920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2">
            <a:extLst>
              <a:ext uri="{FF2B5EF4-FFF2-40B4-BE49-F238E27FC236}">
                <a16:creationId xmlns:a16="http://schemas.microsoft.com/office/drawing/2014/main" id="{50E504D0-1A94-4F5A-A5EB-06F527EAB137}"/>
              </a:ext>
            </a:extLst>
          </p:cNvPr>
          <p:cNvSpPr txBox="1"/>
          <p:nvPr/>
        </p:nvSpPr>
        <p:spPr>
          <a:xfrm flipH="1">
            <a:off x="262622" y="1792668"/>
            <a:ext cx="102446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9 Questions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30" name="Shape 293">
            <a:extLst>
              <a:ext uri="{FF2B5EF4-FFF2-40B4-BE49-F238E27FC236}">
                <a16:creationId xmlns:a16="http://schemas.microsoft.com/office/drawing/2014/main" id="{14170D45-DA44-4483-B0A9-E24CF47C1B7C}"/>
              </a:ext>
            </a:extLst>
          </p:cNvPr>
          <p:cNvSpPr txBox="1"/>
          <p:nvPr/>
        </p:nvSpPr>
        <p:spPr>
          <a:xfrm flipH="1">
            <a:off x="262622" y="2515190"/>
            <a:ext cx="99774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Raw Text Response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cxnSp>
        <p:nvCxnSpPr>
          <p:cNvPr id="31" name="Shape 296">
            <a:extLst>
              <a:ext uri="{FF2B5EF4-FFF2-40B4-BE49-F238E27FC236}">
                <a16:creationId xmlns:a16="http://schemas.microsoft.com/office/drawing/2014/main" id="{EDEF4E84-150A-45FB-A43B-805E192C6BBF}"/>
              </a:ext>
            </a:extLst>
          </p:cNvPr>
          <p:cNvCxnSpPr/>
          <p:nvPr/>
        </p:nvCxnSpPr>
        <p:spPr>
          <a:xfrm>
            <a:off x="2605733" y="2606145"/>
            <a:ext cx="495552" cy="119120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" name="Shape 297">
            <a:extLst>
              <a:ext uri="{FF2B5EF4-FFF2-40B4-BE49-F238E27FC236}">
                <a16:creationId xmlns:a16="http://schemas.microsoft.com/office/drawing/2014/main" id="{B96EFED7-BFD6-411A-837C-BC61C261DE8A}"/>
              </a:ext>
            </a:extLst>
          </p:cNvPr>
          <p:cNvSpPr txBox="1"/>
          <p:nvPr/>
        </p:nvSpPr>
        <p:spPr>
          <a:xfrm>
            <a:off x="2195277" y="2964901"/>
            <a:ext cx="1212158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Relevant Sentences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33" name="Shape 300">
            <a:extLst>
              <a:ext uri="{FF2B5EF4-FFF2-40B4-BE49-F238E27FC236}">
                <a16:creationId xmlns:a16="http://schemas.microsoft.com/office/drawing/2014/main" id="{94122607-E4C5-4EE0-9A28-9DF46C8D2293}"/>
              </a:ext>
            </a:extLst>
          </p:cNvPr>
          <p:cNvSpPr txBox="1"/>
          <p:nvPr/>
        </p:nvSpPr>
        <p:spPr>
          <a:xfrm>
            <a:off x="3356633" y="2976924"/>
            <a:ext cx="1212158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Relevant Sentences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cxnSp>
        <p:nvCxnSpPr>
          <p:cNvPr id="34" name="Shape 301">
            <a:extLst>
              <a:ext uri="{FF2B5EF4-FFF2-40B4-BE49-F238E27FC236}">
                <a16:creationId xmlns:a16="http://schemas.microsoft.com/office/drawing/2014/main" id="{D7BFC989-F6DE-4927-AB1F-135A4EDC2539}"/>
              </a:ext>
            </a:extLst>
          </p:cNvPr>
          <p:cNvCxnSpPr>
            <a:stCxn id="29" idx="1"/>
          </p:cNvCxnSpPr>
          <p:nvPr/>
        </p:nvCxnSpPr>
        <p:spPr>
          <a:xfrm>
            <a:off x="1287088" y="1931167"/>
            <a:ext cx="514500" cy="27420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" name="Shape 302">
            <a:extLst>
              <a:ext uri="{FF2B5EF4-FFF2-40B4-BE49-F238E27FC236}">
                <a16:creationId xmlns:a16="http://schemas.microsoft.com/office/drawing/2014/main" id="{42D1E25A-59F0-4B63-9C7D-17D2FFB82815}"/>
              </a:ext>
            </a:extLst>
          </p:cNvPr>
          <p:cNvCxnSpPr>
            <a:stCxn id="30" idx="1"/>
          </p:cNvCxnSpPr>
          <p:nvPr/>
        </p:nvCxnSpPr>
        <p:spPr>
          <a:xfrm rot="10800000" flipH="1">
            <a:off x="1260369" y="2438523"/>
            <a:ext cx="541200" cy="30750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E27EBB4-2265-4F90-B15E-A29FAC32D04E}"/>
              </a:ext>
            </a:extLst>
          </p:cNvPr>
          <p:cNvSpPr/>
          <p:nvPr/>
        </p:nvSpPr>
        <p:spPr>
          <a:xfrm>
            <a:off x="3712757" y="2058240"/>
            <a:ext cx="1697982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Sentence Vector Computation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54C4977-8174-4D05-9DD2-1259D37330B1}"/>
              </a:ext>
            </a:extLst>
          </p:cNvPr>
          <p:cNvSpPr/>
          <p:nvPr/>
        </p:nvSpPr>
        <p:spPr>
          <a:xfrm>
            <a:off x="1768248" y="2042173"/>
            <a:ext cx="1212019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Question Answering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8076486-ECC8-4481-93F1-615CF08C23CF}"/>
              </a:ext>
            </a:extLst>
          </p:cNvPr>
          <p:cNvSpPr/>
          <p:nvPr/>
        </p:nvSpPr>
        <p:spPr>
          <a:xfrm>
            <a:off x="2803978" y="3799278"/>
            <a:ext cx="1205115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Stop Word Removal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93B53A9-0984-4671-979B-388AA39EE93E}"/>
              </a:ext>
            </a:extLst>
          </p:cNvPr>
          <p:cNvSpPr/>
          <p:nvPr/>
        </p:nvSpPr>
        <p:spPr>
          <a:xfrm>
            <a:off x="5147151" y="3802715"/>
            <a:ext cx="1786946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Clustering of Sentence Vectors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2" grpId="0" animBg="1"/>
      <p:bldP spid="33" grpId="0" animBg="1"/>
      <p:bldP spid="36" grpId="0" animBg="1"/>
      <p:bldP spid="37" grpId="0" animBg="1"/>
      <p:bldP spid="3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627850" y="565117"/>
            <a:ext cx="3940941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  <a:sym typeface="Raleway"/>
              </a:rPr>
              <a:t>Semantic Analysis</a:t>
            </a:r>
            <a:endParaRPr sz="2600" b="1" i="0" u="none" strike="noStrike" cap="none" dirty="0">
              <a:solidFill>
                <a:schemeClr val="dk2"/>
              </a:solidFill>
              <a:latin typeface="Lato" panose="020B0604020202020204" charset="0"/>
              <a:cs typeface="Lato" panose="020B0604020202020204" charset="0"/>
              <a:sym typeface="Raleway"/>
            </a:endParaRPr>
          </a:p>
        </p:txBody>
      </p:sp>
      <p:sp>
        <p:nvSpPr>
          <p:cNvPr id="386" name="Shape 38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23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EEF1333-A41B-4905-8E54-A56D44F5DB4C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27" name="Minus Sign 26">
              <a:extLst>
                <a:ext uri="{FF2B5EF4-FFF2-40B4-BE49-F238E27FC236}">
                  <a16:creationId xmlns:a16="http://schemas.microsoft.com/office/drawing/2014/main" id="{2AAF4865-1EE8-4FEC-8978-03EDE1FD44EF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Minus Sign 27">
              <a:extLst>
                <a:ext uri="{FF2B5EF4-FFF2-40B4-BE49-F238E27FC236}">
                  <a16:creationId xmlns:a16="http://schemas.microsoft.com/office/drawing/2014/main" id="{B11789E5-7C60-4952-AE35-8EEE0DD22F6D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33" name="Shape 356">
            <a:extLst>
              <a:ext uri="{FF2B5EF4-FFF2-40B4-BE49-F238E27FC236}">
                <a16:creationId xmlns:a16="http://schemas.microsoft.com/office/drawing/2014/main" id="{710F7D12-6992-47F1-97C0-07B2AC45505F}"/>
              </a:ext>
            </a:extLst>
          </p:cNvPr>
          <p:cNvCxnSpPr>
            <a:cxnSpLocks/>
          </p:cNvCxnSpPr>
          <p:nvPr/>
        </p:nvCxnSpPr>
        <p:spPr>
          <a:xfrm>
            <a:off x="4922838" y="2626867"/>
            <a:ext cx="590769" cy="1166708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4" name="Shape 357">
            <a:extLst>
              <a:ext uri="{FF2B5EF4-FFF2-40B4-BE49-F238E27FC236}">
                <a16:creationId xmlns:a16="http://schemas.microsoft.com/office/drawing/2014/main" id="{9C48CB90-73D0-45C7-8271-C71CA0A529A5}"/>
              </a:ext>
            </a:extLst>
          </p:cNvPr>
          <p:cNvSpPr txBox="1"/>
          <p:nvPr/>
        </p:nvSpPr>
        <p:spPr>
          <a:xfrm>
            <a:off x="4582400" y="3018949"/>
            <a:ext cx="1212158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Sentence Vectors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cxnSp>
        <p:nvCxnSpPr>
          <p:cNvPr id="35" name="Shape 353">
            <a:extLst>
              <a:ext uri="{FF2B5EF4-FFF2-40B4-BE49-F238E27FC236}">
                <a16:creationId xmlns:a16="http://schemas.microsoft.com/office/drawing/2014/main" id="{12563281-32A9-480C-A823-17B4C53DE1DD}"/>
              </a:ext>
            </a:extLst>
          </p:cNvPr>
          <p:cNvCxnSpPr>
            <a:cxnSpLocks/>
          </p:cNvCxnSpPr>
          <p:nvPr/>
        </p:nvCxnSpPr>
        <p:spPr>
          <a:xfrm flipV="1">
            <a:off x="3680068" y="2626867"/>
            <a:ext cx="462062" cy="1170478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6" name="Shape 290" descr="Document">
            <a:extLst>
              <a:ext uri="{FF2B5EF4-FFF2-40B4-BE49-F238E27FC236}">
                <a16:creationId xmlns:a16="http://schemas.microsoft.com/office/drawing/2014/main" id="{49AF8CC8-AD66-4B6E-B21F-04A3B74C2CD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705" y="2976855"/>
            <a:ext cx="333579" cy="33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Shape 291">
            <a:extLst>
              <a:ext uri="{FF2B5EF4-FFF2-40B4-BE49-F238E27FC236}">
                <a16:creationId xmlns:a16="http://schemas.microsoft.com/office/drawing/2014/main" id="{3CBC0239-A1E2-4E4C-BF1A-BC77CB47B78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5254" y="1533467"/>
            <a:ext cx="259201" cy="25920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Shape 292">
            <a:extLst>
              <a:ext uri="{FF2B5EF4-FFF2-40B4-BE49-F238E27FC236}">
                <a16:creationId xmlns:a16="http://schemas.microsoft.com/office/drawing/2014/main" id="{B9821CDE-D074-41F9-87B9-1D7B11761E2A}"/>
              </a:ext>
            </a:extLst>
          </p:cNvPr>
          <p:cNvSpPr txBox="1"/>
          <p:nvPr/>
        </p:nvSpPr>
        <p:spPr>
          <a:xfrm flipH="1">
            <a:off x="262622" y="1792668"/>
            <a:ext cx="102446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9 Questions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39" name="Shape 293">
            <a:extLst>
              <a:ext uri="{FF2B5EF4-FFF2-40B4-BE49-F238E27FC236}">
                <a16:creationId xmlns:a16="http://schemas.microsoft.com/office/drawing/2014/main" id="{54513EBA-4714-48B7-BD0B-2F2DFD9BC750}"/>
              </a:ext>
            </a:extLst>
          </p:cNvPr>
          <p:cNvSpPr txBox="1"/>
          <p:nvPr/>
        </p:nvSpPr>
        <p:spPr>
          <a:xfrm flipH="1">
            <a:off x="262622" y="2515190"/>
            <a:ext cx="99774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Raw Text Response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cxnSp>
        <p:nvCxnSpPr>
          <p:cNvPr id="42" name="Shape 296">
            <a:extLst>
              <a:ext uri="{FF2B5EF4-FFF2-40B4-BE49-F238E27FC236}">
                <a16:creationId xmlns:a16="http://schemas.microsoft.com/office/drawing/2014/main" id="{B3072FC4-5194-400F-9235-2A62EB9082A7}"/>
              </a:ext>
            </a:extLst>
          </p:cNvPr>
          <p:cNvCxnSpPr/>
          <p:nvPr/>
        </p:nvCxnSpPr>
        <p:spPr>
          <a:xfrm>
            <a:off x="2605733" y="2606145"/>
            <a:ext cx="495552" cy="119120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" name="Shape 297">
            <a:extLst>
              <a:ext uri="{FF2B5EF4-FFF2-40B4-BE49-F238E27FC236}">
                <a16:creationId xmlns:a16="http://schemas.microsoft.com/office/drawing/2014/main" id="{F561021A-AB23-4BBD-9D76-DD6AAE711A69}"/>
              </a:ext>
            </a:extLst>
          </p:cNvPr>
          <p:cNvSpPr txBox="1"/>
          <p:nvPr/>
        </p:nvSpPr>
        <p:spPr>
          <a:xfrm>
            <a:off x="2195277" y="2964901"/>
            <a:ext cx="1212158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Relevant Sentences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44" name="Shape 300">
            <a:extLst>
              <a:ext uri="{FF2B5EF4-FFF2-40B4-BE49-F238E27FC236}">
                <a16:creationId xmlns:a16="http://schemas.microsoft.com/office/drawing/2014/main" id="{F56100C8-6E31-48EE-B5F3-B6DAD7292104}"/>
              </a:ext>
            </a:extLst>
          </p:cNvPr>
          <p:cNvSpPr txBox="1"/>
          <p:nvPr/>
        </p:nvSpPr>
        <p:spPr>
          <a:xfrm>
            <a:off x="3356633" y="2976924"/>
            <a:ext cx="1212158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Relevant Sentences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cxnSp>
        <p:nvCxnSpPr>
          <p:cNvPr id="45" name="Shape 301">
            <a:extLst>
              <a:ext uri="{FF2B5EF4-FFF2-40B4-BE49-F238E27FC236}">
                <a16:creationId xmlns:a16="http://schemas.microsoft.com/office/drawing/2014/main" id="{2AF0A2C0-EEB9-42D1-91E0-13D982F73A46}"/>
              </a:ext>
            </a:extLst>
          </p:cNvPr>
          <p:cNvCxnSpPr>
            <a:stCxn id="38" idx="1"/>
          </p:cNvCxnSpPr>
          <p:nvPr/>
        </p:nvCxnSpPr>
        <p:spPr>
          <a:xfrm>
            <a:off x="1287088" y="1931167"/>
            <a:ext cx="514500" cy="27420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" name="Shape 302">
            <a:extLst>
              <a:ext uri="{FF2B5EF4-FFF2-40B4-BE49-F238E27FC236}">
                <a16:creationId xmlns:a16="http://schemas.microsoft.com/office/drawing/2014/main" id="{99D58251-9A10-429A-B3C6-8B7616EB97BF}"/>
              </a:ext>
            </a:extLst>
          </p:cNvPr>
          <p:cNvCxnSpPr>
            <a:stCxn id="39" idx="1"/>
          </p:cNvCxnSpPr>
          <p:nvPr/>
        </p:nvCxnSpPr>
        <p:spPr>
          <a:xfrm rot="10800000" flipH="1">
            <a:off x="1260369" y="2438523"/>
            <a:ext cx="541200" cy="30750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5CA9251F-F26E-4161-89DC-E7046D7532CC}"/>
              </a:ext>
            </a:extLst>
          </p:cNvPr>
          <p:cNvGrpSpPr/>
          <p:nvPr/>
        </p:nvGrpSpPr>
        <p:grpSpPr>
          <a:xfrm>
            <a:off x="6845133" y="590518"/>
            <a:ext cx="1712481" cy="1064460"/>
            <a:chOff x="6345599" y="443225"/>
            <a:chExt cx="1712481" cy="999899"/>
          </a:xfrm>
        </p:grpSpPr>
        <p:sp>
          <p:nvSpPr>
            <p:cNvPr id="388" name="Shape 388"/>
            <p:cNvSpPr/>
            <p:nvPr/>
          </p:nvSpPr>
          <p:spPr>
            <a:xfrm>
              <a:off x="6434563" y="443225"/>
              <a:ext cx="1534554" cy="999899"/>
            </a:xfrm>
            <a:prstGeom prst="wedgeRoundRectCallout">
              <a:avLst>
                <a:gd name="adj1" fmla="val -32971"/>
                <a:gd name="adj2" fmla="val 82822"/>
                <a:gd name="adj3" fmla="val 0"/>
              </a:avLst>
            </a:prstGeom>
            <a:noFill/>
            <a:ln w="12700">
              <a:solidFill>
                <a:srgbClr val="7030A0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Shape 389">
              <a:extLst>
                <a:ext uri="{FF2B5EF4-FFF2-40B4-BE49-F238E27FC236}">
                  <a16:creationId xmlns:a16="http://schemas.microsoft.com/office/drawing/2014/main" id="{EA9D5783-E590-4901-9696-2905AB5E132C}"/>
                </a:ext>
              </a:extLst>
            </p:cNvPr>
            <p:cNvSpPr txBox="1"/>
            <p:nvPr/>
          </p:nvSpPr>
          <p:spPr>
            <a:xfrm>
              <a:off x="6345599" y="472169"/>
              <a:ext cx="1712481" cy="8998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CA" sz="1200" b="0" i="0" u="none" strike="noStrike" cap="none" dirty="0">
                  <a:solidFill>
                    <a:schemeClr val="bg2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Kid work day</a:t>
              </a:r>
              <a:endParaRPr sz="1200" b="0" i="0" u="none" strike="noStrike" cap="none" dirty="0">
                <a:solidFill>
                  <a:schemeClr val="bg2"/>
                </a:solidFill>
                <a:latin typeface="Lato" panose="020B0604020202020204" charset="0"/>
                <a:cs typeface="Lato" panose="020B0604020202020204" charset="0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CA" sz="1200" b="0" i="0" u="none" strike="noStrike" cap="none" dirty="0">
                  <a:solidFill>
                    <a:schemeClr val="bg2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Young age father</a:t>
              </a:r>
              <a:endParaRPr sz="1200" b="0" i="0" u="none" strike="noStrike" cap="none" dirty="0">
                <a:solidFill>
                  <a:schemeClr val="bg2"/>
                </a:solidFill>
                <a:latin typeface="Lato" panose="020B0604020202020204" charset="0"/>
                <a:cs typeface="Lato" panose="020B0604020202020204" charset="0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CA" sz="1200" b="0" i="0" u="none" strike="noStrike" cap="none" dirty="0">
                  <a:solidFill>
                    <a:schemeClr val="bg2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Visit construct site</a:t>
              </a:r>
              <a:endParaRPr sz="1200" b="0" i="0" u="none" strike="noStrike" cap="none" dirty="0">
                <a:solidFill>
                  <a:schemeClr val="bg2"/>
                </a:solidFill>
                <a:latin typeface="Lato" panose="020B0604020202020204" charset="0"/>
                <a:cs typeface="Lato" panose="020B0604020202020204" charset="0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CA" sz="1200" b="0" i="0" u="none" strike="noStrike" cap="none" dirty="0">
                  <a:solidFill>
                    <a:schemeClr val="bg2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Watch father work</a:t>
              </a:r>
              <a:endParaRPr dirty="0">
                <a:solidFill>
                  <a:schemeClr val="bg2"/>
                </a:solidFill>
                <a:latin typeface="Lato" panose="020B0604020202020204" charset="0"/>
                <a:cs typeface="Lato" panose="020B060402020202020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CA" sz="1200" b="0" i="0" u="none" strike="noStrike" cap="none" dirty="0">
                  <a:solidFill>
                    <a:schemeClr val="bg2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…</a:t>
              </a:r>
              <a:endParaRPr sz="1200" b="0" i="0" u="none" strike="noStrike" cap="none" dirty="0">
                <a:solidFill>
                  <a:schemeClr val="bg2"/>
                </a:solidFill>
                <a:latin typeface="Lato" panose="020B0604020202020204" charset="0"/>
                <a:cs typeface="Lato" panose="020B0604020202020204" charset="0"/>
                <a:sym typeface="Arial"/>
              </a:endParaRPr>
            </a:p>
          </p:txBody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6DB806-EDC4-4ED9-826B-C6BC6F436F40}"/>
              </a:ext>
            </a:extLst>
          </p:cNvPr>
          <p:cNvSpPr/>
          <p:nvPr/>
        </p:nvSpPr>
        <p:spPr>
          <a:xfrm>
            <a:off x="3712757" y="2058240"/>
            <a:ext cx="1697982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Sentence Vector Computation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BEA5055-E666-4DCF-8EAB-0CB01EC88023}"/>
              </a:ext>
            </a:extLst>
          </p:cNvPr>
          <p:cNvSpPr/>
          <p:nvPr/>
        </p:nvSpPr>
        <p:spPr>
          <a:xfrm>
            <a:off x="1768248" y="2042173"/>
            <a:ext cx="1212019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Question Answering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674679D-F90D-473F-BD45-782ACFBE932E}"/>
              </a:ext>
            </a:extLst>
          </p:cNvPr>
          <p:cNvSpPr/>
          <p:nvPr/>
        </p:nvSpPr>
        <p:spPr>
          <a:xfrm>
            <a:off x="2803978" y="3799278"/>
            <a:ext cx="1205115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Stop Word Removal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C07F8B6-8A4D-42B1-B140-B22CCDDED874}"/>
              </a:ext>
            </a:extLst>
          </p:cNvPr>
          <p:cNvSpPr/>
          <p:nvPr/>
        </p:nvSpPr>
        <p:spPr>
          <a:xfrm>
            <a:off x="5147151" y="3802715"/>
            <a:ext cx="1786946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Clustering of Sentence Vectors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68F9C69-C3E8-4DA2-9B5D-24CCE7367AF8}"/>
              </a:ext>
            </a:extLst>
          </p:cNvPr>
          <p:cNvSpPr/>
          <p:nvPr/>
        </p:nvSpPr>
        <p:spPr>
          <a:xfrm>
            <a:off x="6012810" y="2058206"/>
            <a:ext cx="2165989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Cluster Representative Extraction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cxnSp>
        <p:nvCxnSpPr>
          <p:cNvPr id="29" name="Shape 380">
            <a:extLst>
              <a:ext uri="{FF2B5EF4-FFF2-40B4-BE49-F238E27FC236}">
                <a16:creationId xmlns:a16="http://schemas.microsoft.com/office/drawing/2014/main" id="{C5B7ECB5-3814-419C-B9C5-D5AF205050EC}"/>
              </a:ext>
            </a:extLst>
          </p:cNvPr>
          <p:cNvCxnSpPr>
            <a:cxnSpLocks/>
          </p:cNvCxnSpPr>
          <p:nvPr/>
        </p:nvCxnSpPr>
        <p:spPr>
          <a:xfrm flipV="1">
            <a:off x="6105218" y="2616200"/>
            <a:ext cx="242665" cy="1185425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" name="Shape 381">
            <a:extLst>
              <a:ext uri="{FF2B5EF4-FFF2-40B4-BE49-F238E27FC236}">
                <a16:creationId xmlns:a16="http://schemas.microsoft.com/office/drawing/2014/main" id="{6729F147-C523-4863-809B-098BA1670CD4}"/>
              </a:ext>
            </a:extLst>
          </p:cNvPr>
          <p:cNvSpPr txBox="1"/>
          <p:nvPr/>
        </p:nvSpPr>
        <p:spPr>
          <a:xfrm>
            <a:off x="5748924" y="3211845"/>
            <a:ext cx="779699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200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Clusters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cxnSp>
        <p:nvCxnSpPr>
          <p:cNvPr id="40" name="Shape 380">
            <a:extLst>
              <a:ext uri="{FF2B5EF4-FFF2-40B4-BE49-F238E27FC236}">
                <a16:creationId xmlns:a16="http://schemas.microsoft.com/office/drawing/2014/main" id="{C9387E39-BC1D-4EA6-A346-BC01AA9369EF}"/>
              </a:ext>
            </a:extLst>
          </p:cNvPr>
          <p:cNvCxnSpPr>
            <a:cxnSpLocks/>
          </p:cNvCxnSpPr>
          <p:nvPr/>
        </p:nvCxnSpPr>
        <p:spPr>
          <a:xfrm flipH="1">
            <a:off x="6614657" y="2624633"/>
            <a:ext cx="235615" cy="1176992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1" name="Shape 381">
            <a:extLst>
              <a:ext uri="{FF2B5EF4-FFF2-40B4-BE49-F238E27FC236}">
                <a16:creationId xmlns:a16="http://schemas.microsoft.com/office/drawing/2014/main" id="{3477D294-14AF-41BC-A072-CD610456BC28}"/>
              </a:ext>
            </a:extLst>
          </p:cNvPr>
          <p:cNvSpPr txBox="1"/>
          <p:nvPr/>
        </p:nvSpPr>
        <p:spPr>
          <a:xfrm>
            <a:off x="6325984" y="2774708"/>
            <a:ext cx="829101" cy="451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dirty="0">
                <a:latin typeface="Lato" panose="020B0604020202020204" charset="0"/>
                <a:cs typeface="Lato" panose="020B0604020202020204" charset="0"/>
              </a:rPr>
              <a:t>Readjust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K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777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8" grpId="0"/>
      <p:bldP spid="39" grpId="0"/>
      <p:bldP spid="43" grpId="0" animBg="1"/>
      <p:bldP spid="44" grpId="0" animBg="1"/>
      <p:bldP spid="4" grpId="0" animBg="1"/>
      <p:bldP spid="30" grpId="0" animBg="1"/>
      <p:bldP spid="31" grpId="0" animBg="1"/>
      <p:bldP spid="4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627850" y="565117"/>
            <a:ext cx="3459551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  <a:sym typeface="Raleway"/>
              </a:rPr>
              <a:t>Semantic Analysis</a:t>
            </a:r>
            <a:endParaRPr sz="2600" b="1" i="0" u="none" strike="noStrike" cap="none" dirty="0">
              <a:solidFill>
                <a:schemeClr val="dk2"/>
              </a:solidFill>
              <a:latin typeface="Lato" panose="020B0604020202020204" charset="0"/>
              <a:cs typeface="Lato" panose="020B0604020202020204" charset="0"/>
              <a:sym typeface="Raleway"/>
            </a:endParaRPr>
          </a:p>
        </p:txBody>
      </p:sp>
      <p:sp>
        <p:nvSpPr>
          <p:cNvPr id="395" name="Shape 39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24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6" name="Shape 396"/>
          <p:cNvSpPr txBox="1"/>
          <p:nvPr/>
        </p:nvSpPr>
        <p:spPr>
          <a:xfrm>
            <a:off x="731520" y="1417422"/>
            <a:ext cx="3142961" cy="45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CA" sz="160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Choice of K in K-means</a:t>
            </a:r>
            <a:endParaRPr sz="140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397" name="Shape 397"/>
          <p:cNvSpPr txBox="1"/>
          <p:nvPr/>
        </p:nvSpPr>
        <p:spPr>
          <a:xfrm>
            <a:off x="774563" y="2195566"/>
            <a:ext cx="1767840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Kid work day</a:t>
            </a:r>
            <a:endParaRPr sz="1400" b="0" i="0" u="none" strike="noStrike" cap="none" dirty="0">
              <a:solidFill>
                <a:srgbClr val="7030A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chemeClr val="accent6">
                    <a:lumMod val="75000"/>
                  </a:schemeClr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Apart tri together</a:t>
            </a:r>
            <a:endParaRPr sz="1400" b="0" i="0" u="none" strike="noStrike" cap="none" dirty="0">
              <a:solidFill>
                <a:schemeClr val="accent6">
                  <a:lumMod val="75000"/>
                </a:schemeClr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chemeClr val="accent6">
                    <a:lumMod val="75000"/>
                  </a:schemeClr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Love thing apart</a:t>
            </a:r>
            <a:endParaRPr sz="1400" b="0" i="0" u="none" strike="noStrike" cap="none" dirty="0">
              <a:solidFill>
                <a:schemeClr val="accent6">
                  <a:lumMod val="75000"/>
                </a:schemeClr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chemeClr val="accent2">
                    <a:lumMod val="75000"/>
                  </a:schemeClr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Countless hour spent</a:t>
            </a:r>
            <a:endParaRPr sz="1400" b="0" i="0" u="none" strike="noStrike" cap="none" dirty="0">
              <a:solidFill>
                <a:schemeClr val="accent2">
                  <a:lumMod val="75000"/>
                </a:schemeClr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FF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Use </a:t>
            </a:r>
            <a:r>
              <a:rPr lang="en-CA" sz="1200" b="0" i="0" u="none" strike="noStrike" cap="none" dirty="0" err="1">
                <a:solidFill>
                  <a:srgbClr val="FF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everi</a:t>
            </a:r>
            <a:r>
              <a:rPr lang="en-CA" sz="1200" b="0" i="0" u="none" strike="noStrike" cap="none" dirty="0">
                <a:solidFill>
                  <a:srgbClr val="FF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 day</a:t>
            </a:r>
            <a:endParaRPr sz="1400" b="0" i="0" u="none" strike="noStrike" cap="none" dirty="0">
              <a:solidFill>
                <a:srgbClr val="FF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B05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Play close </a:t>
            </a:r>
            <a:r>
              <a:rPr lang="en-CA" sz="1200" b="0" i="0" u="none" strike="noStrike" cap="none" dirty="0" err="1">
                <a:solidFill>
                  <a:srgbClr val="00B05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attent</a:t>
            </a:r>
            <a:endParaRPr sz="1200" b="0" i="0" u="none" strike="noStrike" cap="none" dirty="0">
              <a:solidFill>
                <a:srgbClr val="00B05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 err="1">
                <a:solidFill>
                  <a:schemeClr val="accent3">
                    <a:lumMod val="75000"/>
                  </a:schemeClr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Decid</a:t>
            </a:r>
            <a:r>
              <a:rPr lang="en-CA" sz="1200" b="0" i="0" u="none" strike="noStrike" cap="none" dirty="0">
                <a:solidFill>
                  <a:schemeClr val="accent3">
                    <a:lumMod val="75000"/>
                  </a:schemeClr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 high school</a:t>
            </a:r>
            <a:endParaRPr sz="1400" b="0" i="0" u="none" strike="noStrike" cap="none" dirty="0">
              <a:solidFill>
                <a:schemeClr val="accent3">
                  <a:lumMod val="75000"/>
                </a:schemeClr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…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398" name="Shape 398"/>
          <p:cNvSpPr txBox="1"/>
          <p:nvPr/>
        </p:nvSpPr>
        <p:spPr>
          <a:xfrm>
            <a:off x="2811246" y="2195566"/>
            <a:ext cx="1884105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Kid work day</a:t>
            </a:r>
            <a:endParaRPr sz="1400" b="0" i="0" u="none" strike="noStrike" cap="none" dirty="0">
              <a:solidFill>
                <a:srgbClr val="7030A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Young age father</a:t>
            </a:r>
            <a:endParaRPr sz="1400" b="0" i="0" u="none" strike="noStrike" cap="none" dirty="0">
              <a:solidFill>
                <a:srgbClr val="7030A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Visit construct site</a:t>
            </a:r>
            <a:endParaRPr sz="1400" b="0" i="0" u="none" strike="noStrike" cap="none" dirty="0">
              <a:solidFill>
                <a:srgbClr val="7030A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Watch father work</a:t>
            </a:r>
            <a:endParaRPr sz="1400" b="0" i="0" u="none" strike="noStrike" cap="none" dirty="0">
              <a:solidFill>
                <a:srgbClr val="7030A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Older brother mechanic</a:t>
            </a:r>
            <a:endParaRPr sz="1400" b="0" i="0" u="none" strike="noStrike" cap="none" dirty="0">
              <a:solidFill>
                <a:srgbClr val="7030A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Dad </a:t>
            </a:r>
            <a:r>
              <a:rPr lang="en-CA" sz="1200" b="0" i="0" u="none" strike="noStrike" cap="none" dirty="0" err="1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electr</a:t>
            </a:r>
            <a:r>
              <a:rPr lang="en-CA" sz="1200" b="0" i="0" u="none" strike="noStrike" cap="none" dirty="0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 took</a:t>
            </a:r>
            <a:endParaRPr sz="1400" b="0" i="0" u="none" strike="noStrike" cap="none" dirty="0">
              <a:solidFill>
                <a:srgbClr val="7030A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Work day dad</a:t>
            </a:r>
            <a:endParaRPr sz="1400" b="0" i="0" u="none" strike="noStrike" cap="none" dirty="0">
              <a:solidFill>
                <a:srgbClr val="7030A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…</a:t>
            </a:r>
            <a:endParaRPr sz="1400" b="0" i="0" u="none" strike="noStrike" cap="none" dirty="0">
              <a:solidFill>
                <a:srgbClr val="7030A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400" name="Shape 400"/>
          <p:cNvSpPr/>
          <p:nvPr/>
        </p:nvSpPr>
        <p:spPr>
          <a:xfrm>
            <a:off x="3368500" y="3870455"/>
            <a:ext cx="827315" cy="2703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585858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K = 200</a:t>
            </a:r>
            <a:endParaRPr sz="1200" b="0" i="0" u="none" strike="noStrike" cap="none" dirty="0">
              <a:solidFill>
                <a:srgbClr val="585858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pic>
        <p:nvPicPr>
          <p:cNvPr id="401" name="Shape 401" descr="Checkmark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630573" y="4219907"/>
            <a:ext cx="303167" cy="3031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4A54CE8-5C57-4537-818B-5C697094CF84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15" name="Minus Sign 14">
              <a:extLst>
                <a:ext uri="{FF2B5EF4-FFF2-40B4-BE49-F238E27FC236}">
                  <a16:creationId xmlns:a16="http://schemas.microsoft.com/office/drawing/2014/main" id="{6F9CFAEF-ED0E-4642-A16F-A4ECD445C0F2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Minus Sign 15">
              <a:extLst>
                <a:ext uri="{FF2B5EF4-FFF2-40B4-BE49-F238E27FC236}">
                  <a16:creationId xmlns:a16="http://schemas.microsoft.com/office/drawing/2014/main" id="{7851C694-76BE-49C9-8E19-DCF099252754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1" name="Shape 400">
            <a:extLst>
              <a:ext uri="{FF2B5EF4-FFF2-40B4-BE49-F238E27FC236}">
                <a16:creationId xmlns:a16="http://schemas.microsoft.com/office/drawing/2014/main" id="{01398F00-9A34-44C4-A6EA-9F2263BF164F}"/>
              </a:ext>
            </a:extLst>
          </p:cNvPr>
          <p:cNvSpPr/>
          <p:nvPr/>
        </p:nvSpPr>
        <p:spPr>
          <a:xfrm>
            <a:off x="1240682" y="3870455"/>
            <a:ext cx="827315" cy="2703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585858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K = </a:t>
            </a:r>
            <a:r>
              <a:rPr lang="en-CA" sz="1200" dirty="0">
                <a:solidFill>
                  <a:srgbClr val="585858"/>
                </a:solidFill>
                <a:latin typeface="Lato" panose="020B0604020202020204" charset="0"/>
                <a:cs typeface="Lato" panose="020B0604020202020204" charset="0"/>
              </a:rPr>
              <a:t>50</a:t>
            </a:r>
            <a:endParaRPr sz="1200" b="0" i="0" u="none" strike="noStrike" cap="none" dirty="0">
              <a:solidFill>
                <a:srgbClr val="585858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81335BA-2E32-4EB5-9C5F-40F6C0270104}"/>
              </a:ext>
            </a:extLst>
          </p:cNvPr>
          <p:cNvSpPr/>
          <p:nvPr/>
        </p:nvSpPr>
        <p:spPr>
          <a:xfrm>
            <a:off x="5147151" y="3802715"/>
            <a:ext cx="1786946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Clustering of Sentence Vectors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7638504-ABBE-4E4C-B97A-D5915439667D}"/>
              </a:ext>
            </a:extLst>
          </p:cNvPr>
          <p:cNvSpPr/>
          <p:nvPr/>
        </p:nvSpPr>
        <p:spPr>
          <a:xfrm>
            <a:off x="6012810" y="2058206"/>
            <a:ext cx="2165989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Cluster Representative Extraction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cxnSp>
        <p:nvCxnSpPr>
          <p:cNvPr id="36" name="Shape 380">
            <a:extLst>
              <a:ext uri="{FF2B5EF4-FFF2-40B4-BE49-F238E27FC236}">
                <a16:creationId xmlns:a16="http://schemas.microsoft.com/office/drawing/2014/main" id="{FCF1691A-CA3A-4A42-A232-EC97CB454D07}"/>
              </a:ext>
            </a:extLst>
          </p:cNvPr>
          <p:cNvCxnSpPr>
            <a:cxnSpLocks/>
          </p:cNvCxnSpPr>
          <p:nvPr/>
        </p:nvCxnSpPr>
        <p:spPr>
          <a:xfrm flipV="1">
            <a:off x="6105218" y="2616200"/>
            <a:ext cx="242665" cy="1185425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7" name="Shape 381">
            <a:extLst>
              <a:ext uri="{FF2B5EF4-FFF2-40B4-BE49-F238E27FC236}">
                <a16:creationId xmlns:a16="http://schemas.microsoft.com/office/drawing/2014/main" id="{A916CA2F-E984-4D9A-AC62-68D69CD31306}"/>
              </a:ext>
            </a:extLst>
          </p:cNvPr>
          <p:cNvSpPr txBox="1"/>
          <p:nvPr/>
        </p:nvSpPr>
        <p:spPr>
          <a:xfrm>
            <a:off x="5748924" y="3211845"/>
            <a:ext cx="779699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200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Clusters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cxnSp>
        <p:nvCxnSpPr>
          <p:cNvPr id="38" name="Shape 380">
            <a:extLst>
              <a:ext uri="{FF2B5EF4-FFF2-40B4-BE49-F238E27FC236}">
                <a16:creationId xmlns:a16="http://schemas.microsoft.com/office/drawing/2014/main" id="{634D342E-DDF2-4BDA-AA11-FCB589C47CD8}"/>
              </a:ext>
            </a:extLst>
          </p:cNvPr>
          <p:cNvCxnSpPr>
            <a:cxnSpLocks/>
          </p:cNvCxnSpPr>
          <p:nvPr/>
        </p:nvCxnSpPr>
        <p:spPr>
          <a:xfrm flipH="1">
            <a:off x="6614657" y="2624633"/>
            <a:ext cx="235615" cy="1176992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9" name="Shape 381">
            <a:extLst>
              <a:ext uri="{FF2B5EF4-FFF2-40B4-BE49-F238E27FC236}">
                <a16:creationId xmlns:a16="http://schemas.microsoft.com/office/drawing/2014/main" id="{5F0E53DD-0DC9-4E99-8124-4B484B842843}"/>
              </a:ext>
            </a:extLst>
          </p:cNvPr>
          <p:cNvSpPr txBox="1"/>
          <p:nvPr/>
        </p:nvSpPr>
        <p:spPr>
          <a:xfrm>
            <a:off x="6325984" y="2774708"/>
            <a:ext cx="829101" cy="451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dirty="0">
                <a:latin typeface="Lato" panose="020B0604020202020204" charset="0"/>
                <a:cs typeface="Lato" panose="020B0604020202020204" charset="0"/>
              </a:rPr>
              <a:t>Readjust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K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>
            <a:spLocks noGrp="1"/>
          </p:cNvSpPr>
          <p:nvPr>
            <p:ph type="title"/>
          </p:nvPr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  <a:sym typeface="Raleway"/>
              </a:rPr>
              <a:t>Semantic Analysis</a:t>
            </a:r>
            <a:endParaRPr sz="2600" b="1" i="0" u="none" strike="noStrike" cap="none" dirty="0">
              <a:solidFill>
                <a:schemeClr val="dk2"/>
              </a:solidFill>
              <a:latin typeface="Lato" panose="020B0604020202020204" charset="0"/>
              <a:cs typeface="Lato" panose="020B0604020202020204" charset="0"/>
              <a:sym typeface="Raleway"/>
            </a:endParaRPr>
          </a:p>
        </p:txBody>
      </p:sp>
      <p:cxnSp>
        <p:nvCxnSpPr>
          <p:cNvPr id="427" name="Shape 427"/>
          <p:cNvCxnSpPr>
            <a:cxnSpLocks/>
          </p:cNvCxnSpPr>
          <p:nvPr/>
        </p:nvCxnSpPr>
        <p:spPr>
          <a:xfrm>
            <a:off x="7331305" y="2624633"/>
            <a:ext cx="500367" cy="1172712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3" name="Shape 43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25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4" name="Shape 434"/>
          <p:cNvSpPr txBox="1"/>
          <p:nvPr/>
        </p:nvSpPr>
        <p:spPr>
          <a:xfrm>
            <a:off x="7137751" y="4419661"/>
            <a:ext cx="1532882" cy="403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CA" sz="14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Manual merging 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618B51-5D63-4203-BCBE-6BED0C817C77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28" name="Minus Sign 27">
              <a:extLst>
                <a:ext uri="{FF2B5EF4-FFF2-40B4-BE49-F238E27FC236}">
                  <a16:creationId xmlns:a16="http://schemas.microsoft.com/office/drawing/2014/main" id="{17218F50-484E-4C5D-BA10-A452D571FFF5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Minus Sign 28">
              <a:extLst>
                <a:ext uri="{FF2B5EF4-FFF2-40B4-BE49-F238E27FC236}">
                  <a16:creationId xmlns:a16="http://schemas.microsoft.com/office/drawing/2014/main" id="{DD5BB858-D150-4FCE-A326-A0E98D1F3A80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32" name="Shape 356">
            <a:extLst>
              <a:ext uri="{FF2B5EF4-FFF2-40B4-BE49-F238E27FC236}">
                <a16:creationId xmlns:a16="http://schemas.microsoft.com/office/drawing/2014/main" id="{BC857C6B-DA8F-4B37-A1FA-603F1CA16670}"/>
              </a:ext>
            </a:extLst>
          </p:cNvPr>
          <p:cNvCxnSpPr>
            <a:cxnSpLocks/>
          </p:cNvCxnSpPr>
          <p:nvPr/>
        </p:nvCxnSpPr>
        <p:spPr>
          <a:xfrm>
            <a:off x="4922838" y="2626867"/>
            <a:ext cx="590769" cy="1166708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3" name="Shape 357">
            <a:extLst>
              <a:ext uri="{FF2B5EF4-FFF2-40B4-BE49-F238E27FC236}">
                <a16:creationId xmlns:a16="http://schemas.microsoft.com/office/drawing/2014/main" id="{FB62FBD2-0CD7-4AE5-A3DF-E898F6C73E92}"/>
              </a:ext>
            </a:extLst>
          </p:cNvPr>
          <p:cNvSpPr txBox="1"/>
          <p:nvPr/>
        </p:nvSpPr>
        <p:spPr>
          <a:xfrm>
            <a:off x="4582400" y="3018949"/>
            <a:ext cx="1212158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Sentence Vectors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cxnSp>
        <p:nvCxnSpPr>
          <p:cNvPr id="34" name="Shape 353">
            <a:extLst>
              <a:ext uri="{FF2B5EF4-FFF2-40B4-BE49-F238E27FC236}">
                <a16:creationId xmlns:a16="http://schemas.microsoft.com/office/drawing/2014/main" id="{5C08ECCD-1490-4734-9B4C-06779FF1DD6B}"/>
              </a:ext>
            </a:extLst>
          </p:cNvPr>
          <p:cNvCxnSpPr>
            <a:cxnSpLocks/>
          </p:cNvCxnSpPr>
          <p:nvPr/>
        </p:nvCxnSpPr>
        <p:spPr>
          <a:xfrm flipV="1">
            <a:off x="3680068" y="2626867"/>
            <a:ext cx="462062" cy="1170478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5" name="Shape 290" descr="Document">
            <a:extLst>
              <a:ext uri="{FF2B5EF4-FFF2-40B4-BE49-F238E27FC236}">
                <a16:creationId xmlns:a16="http://schemas.microsoft.com/office/drawing/2014/main" id="{9197A19D-7B54-47B2-AD8C-09C1E1C1171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705" y="2976855"/>
            <a:ext cx="333579" cy="33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291">
            <a:extLst>
              <a:ext uri="{FF2B5EF4-FFF2-40B4-BE49-F238E27FC236}">
                <a16:creationId xmlns:a16="http://schemas.microsoft.com/office/drawing/2014/main" id="{C0910E00-BDAF-41EF-8923-D51E51DDD55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5254" y="1533467"/>
            <a:ext cx="259201" cy="25920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Shape 292">
            <a:extLst>
              <a:ext uri="{FF2B5EF4-FFF2-40B4-BE49-F238E27FC236}">
                <a16:creationId xmlns:a16="http://schemas.microsoft.com/office/drawing/2014/main" id="{43D6B8E9-BD8B-4E12-90AF-176898D9A380}"/>
              </a:ext>
            </a:extLst>
          </p:cNvPr>
          <p:cNvSpPr txBox="1"/>
          <p:nvPr/>
        </p:nvSpPr>
        <p:spPr>
          <a:xfrm flipH="1">
            <a:off x="262622" y="1792668"/>
            <a:ext cx="102446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9 Questions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38" name="Shape 293">
            <a:extLst>
              <a:ext uri="{FF2B5EF4-FFF2-40B4-BE49-F238E27FC236}">
                <a16:creationId xmlns:a16="http://schemas.microsoft.com/office/drawing/2014/main" id="{1856760F-DECC-4EF7-A475-EA5DF2986FC1}"/>
              </a:ext>
            </a:extLst>
          </p:cNvPr>
          <p:cNvSpPr txBox="1"/>
          <p:nvPr/>
        </p:nvSpPr>
        <p:spPr>
          <a:xfrm flipH="1">
            <a:off x="262622" y="2515190"/>
            <a:ext cx="99774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Raw Text Response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cxnSp>
        <p:nvCxnSpPr>
          <p:cNvPr id="39" name="Shape 296">
            <a:extLst>
              <a:ext uri="{FF2B5EF4-FFF2-40B4-BE49-F238E27FC236}">
                <a16:creationId xmlns:a16="http://schemas.microsoft.com/office/drawing/2014/main" id="{67ED851B-7F1A-4018-B949-A36C1FB5C150}"/>
              </a:ext>
            </a:extLst>
          </p:cNvPr>
          <p:cNvCxnSpPr/>
          <p:nvPr/>
        </p:nvCxnSpPr>
        <p:spPr>
          <a:xfrm>
            <a:off x="2605733" y="2606145"/>
            <a:ext cx="495552" cy="119120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0" name="Shape 297">
            <a:extLst>
              <a:ext uri="{FF2B5EF4-FFF2-40B4-BE49-F238E27FC236}">
                <a16:creationId xmlns:a16="http://schemas.microsoft.com/office/drawing/2014/main" id="{2F606EA8-317D-47F2-8241-06323215D82C}"/>
              </a:ext>
            </a:extLst>
          </p:cNvPr>
          <p:cNvSpPr txBox="1"/>
          <p:nvPr/>
        </p:nvSpPr>
        <p:spPr>
          <a:xfrm>
            <a:off x="2195277" y="2964901"/>
            <a:ext cx="1212158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Relevant Sentences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41" name="Shape 300">
            <a:extLst>
              <a:ext uri="{FF2B5EF4-FFF2-40B4-BE49-F238E27FC236}">
                <a16:creationId xmlns:a16="http://schemas.microsoft.com/office/drawing/2014/main" id="{3CFE0193-7767-4A96-AA04-6333ECF7CBFE}"/>
              </a:ext>
            </a:extLst>
          </p:cNvPr>
          <p:cNvSpPr txBox="1"/>
          <p:nvPr/>
        </p:nvSpPr>
        <p:spPr>
          <a:xfrm>
            <a:off x="3356633" y="2976924"/>
            <a:ext cx="1212158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Relevant Sentences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cxnSp>
        <p:nvCxnSpPr>
          <p:cNvPr id="42" name="Shape 301">
            <a:extLst>
              <a:ext uri="{FF2B5EF4-FFF2-40B4-BE49-F238E27FC236}">
                <a16:creationId xmlns:a16="http://schemas.microsoft.com/office/drawing/2014/main" id="{CD582135-82F9-455D-8437-51396EE442E1}"/>
              </a:ext>
            </a:extLst>
          </p:cNvPr>
          <p:cNvCxnSpPr>
            <a:stCxn id="37" idx="1"/>
          </p:cNvCxnSpPr>
          <p:nvPr/>
        </p:nvCxnSpPr>
        <p:spPr>
          <a:xfrm>
            <a:off x="1287088" y="1931167"/>
            <a:ext cx="514500" cy="27420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" name="Shape 302">
            <a:extLst>
              <a:ext uri="{FF2B5EF4-FFF2-40B4-BE49-F238E27FC236}">
                <a16:creationId xmlns:a16="http://schemas.microsoft.com/office/drawing/2014/main" id="{DEF3D4BF-5A72-466F-A22F-0D509F01958D}"/>
              </a:ext>
            </a:extLst>
          </p:cNvPr>
          <p:cNvCxnSpPr>
            <a:stCxn id="38" idx="1"/>
          </p:cNvCxnSpPr>
          <p:nvPr/>
        </p:nvCxnSpPr>
        <p:spPr>
          <a:xfrm rot="10800000" flipH="1">
            <a:off x="1260369" y="2438523"/>
            <a:ext cx="541200" cy="30750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066EDE41-F4EB-47E5-AB47-A5AF86C9D19F}"/>
              </a:ext>
            </a:extLst>
          </p:cNvPr>
          <p:cNvSpPr/>
          <p:nvPr/>
        </p:nvSpPr>
        <p:spPr>
          <a:xfrm>
            <a:off x="3712757" y="2058240"/>
            <a:ext cx="1697982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Sentence Vector Computation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0E31E6F-220D-4D01-AF80-61795B3E0245}"/>
              </a:ext>
            </a:extLst>
          </p:cNvPr>
          <p:cNvSpPr/>
          <p:nvPr/>
        </p:nvSpPr>
        <p:spPr>
          <a:xfrm>
            <a:off x="1768248" y="2042173"/>
            <a:ext cx="1212019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Question Answering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BE73E23-79CE-4266-81EE-1D3A277933A1}"/>
              </a:ext>
            </a:extLst>
          </p:cNvPr>
          <p:cNvSpPr/>
          <p:nvPr/>
        </p:nvSpPr>
        <p:spPr>
          <a:xfrm>
            <a:off x="2803978" y="3799278"/>
            <a:ext cx="1205115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Stop Word Removal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469C2B67-E47F-4E52-9007-EE07D3839BF4}"/>
              </a:ext>
            </a:extLst>
          </p:cNvPr>
          <p:cNvSpPr/>
          <p:nvPr/>
        </p:nvSpPr>
        <p:spPr>
          <a:xfrm>
            <a:off x="5147151" y="3802715"/>
            <a:ext cx="1786946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Clustering of Sentence Vectors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3DCCCA8-D26A-439C-B59D-89B214628320}"/>
              </a:ext>
            </a:extLst>
          </p:cNvPr>
          <p:cNvSpPr/>
          <p:nvPr/>
        </p:nvSpPr>
        <p:spPr>
          <a:xfrm>
            <a:off x="6012810" y="2058206"/>
            <a:ext cx="2165989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Cluster Representative Extraction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428" name="Shape 428"/>
          <p:cNvSpPr txBox="1"/>
          <p:nvPr/>
        </p:nvSpPr>
        <p:spPr>
          <a:xfrm>
            <a:off x="6931258" y="2954471"/>
            <a:ext cx="1348308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200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Representatives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A4EC7D28-C9C9-4004-ADCF-F9C9D1846064}"/>
              </a:ext>
            </a:extLst>
          </p:cNvPr>
          <p:cNvSpPr/>
          <p:nvPr/>
        </p:nvSpPr>
        <p:spPr>
          <a:xfrm>
            <a:off x="7355525" y="3799828"/>
            <a:ext cx="1097335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Cluster Merging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cxnSp>
        <p:nvCxnSpPr>
          <p:cNvPr id="51" name="Shape 380">
            <a:extLst>
              <a:ext uri="{FF2B5EF4-FFF2-40B4-BE49-F238E27FC236}">
                <a16:creationId xmlns:a16="http://schemas.microsoft.com/office/drawing/2014/main" id="{00800F49-7D80-4086-B74C-73402EED833B}"/>
              </a:ext>
            </a:extLst>
          </p:cNvPr>
          <p:cNvCxnSpPr>
            <a:cxnSpLocks/>
          </p:cNvCxnSpPr>
          <p:nvPr/>
        </p:nvCxnSpPr>
        <p:spPr>
          <a:xfrm flipV="1">
            <a:off x="6105218" y="2616200"/>
            <a:ext cx="242665" cy="1185425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2" name="Shape 381">
            <a:extLst>
              <a:ext uri="{FF2B5EF4-FFF2-40B4-BE49-F238E27FC236}">
                <a16:creationId xmlns:a16="http://schemas.microsoft.com/office/drawing/2014/main" id="{070F463E-B581-48CE-9EE7-1C9E74F364BF}"/>
              </a:ext>
            </a:extLst>
          </p:cNvPr>
          <p:cNvSpPr txBox="1"/>
          <p:nvPr/>
        </p:nvSpPr>
        <p:spPr>
          <a:xfrm>
            <a:off x="5748924" y="3211845"/>
            <a:ext cx="779699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200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Clusters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cxnSp>
        <p:nvCxnSpPr>
          <p:cNvPr id="53" name="Shape 380">
            <a:extLst>
              <a:ext uri="{FF2B5EF4-FFF2-40B4-BE49-F238E27FC236}">
                <a16:creationId xmlns:a16="http://schemas.microsoft.com/office/drawing/2014/main" id="{5AB191B0-3D20-4F72-860F-B15E7533421A}"/>
              </a:ext>
            </a:extLst>
          </p:cNvPr>
          <p:cNvCxnSpPr>
            <a:cxnSpLocks/>
          </p:cNvCxnSpPr>
          <p:nvPr/>
        </p:nvCxnSpPr>
        <p:spPr>
          <a:xfrm flipH="1">
            <a:off x="6614657" y="2624633"/>
            <a:ext cx="235615" cy="1176992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4" name="Shape 381">
            <a:extLst>
              <a:ext uri="{FF2B5EF4-FFF2-40B4-BE49-F238E27FC236}">
                <a16:creationId xmlns:a16="http://schemas.microsoft.com/office/drawing/2014/main" id="{1595F1F9-071C-444C-8F11-575D76061FE1}"/>
              </a:ext>
            </a:extLst>
          </p:cNvPr>
          <p:cNvSpPr txBox="1"/>
          <p:nvPr/>
        </p:nvSpPr>
        <p:spPr>
          <a:xfrm>
            <a:off x="6325984" y="2774708"/>
            <a:ext cx="829101" cy="451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dirty="0">
                <a:latin typeface="Lato" panose="020B0604020202020204" charset="0"/>
                <a:cs typeface="Lato" panose="020B0604020202020204" charset="0"/>
              </a:rPr>
              <a:t>Readjust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K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8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1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7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7" grpId="0"/>
      <p:bldP spid="38" grpId="0"/>
      <p:bldP spid="40" grpId="0" animBg="1"/>
      <p:bldP spid="41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2" grpId="0" animBg="1"/>
      <p:bldP spid="5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26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0" name="Shape 440"/>
          <p:cNvSpPr txBox="1"/>
          <p:nvPr/>
        </p:nvSpPr>
        <p:spPr>
          <a:xfrm>
            <a:off x="697006" y="565117"/>
            <a:ext cx="5752312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ea typeface="Raleway"/>
                <a:cs typeface="Lato" panose="020B0604020202020204" charset="0"/>
                <a:sym typeface="Raleway"/>
              </a:rPr>
              <a:t>Reasons for Interest in Engineering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441" name="Shape 441"/>
          <p:cNvSpPr txBox="1"/>
          <p:nvPr/>
        </p:nvSpPr>
        <p:spPr>
          <a:xfrm>
            <a:off x="4462855" y="2289112"/>
            <a:ext cx="2520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improv people live</a:t>
            </a:r>
            <a:endParaRPr b="0" i="0" u="none" strike="noStrike" cap="none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make world better</a:t>
            </a:r>
            <a:endParaRPr b="0" i="0" u="none" strike="noStrike" cap="none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make contribut societi</a:t>
            </a:r>
            <a:endParaRPr b="0" i="0" u="none" strike="noStrike" cap="none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442" name="Shape 442"/>
          <p:cNvSpPr txBox="1"/>
          <p:nvPr/>
        </p:nvSpPr>
        <p:spPr>
          <a:xfrm>
            <a:off x="4462856" y="2369427"/>
            <a:ext cx="2520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follow footstep father</a:t>
            </a:r>
            <a:endParaRPr b="0" i="0" u="none" strike="noStrike" cap="none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older brother mechanic</a:t>
            </a:r>
            <a:endParaRPr b="0" i="0" u="none" strike="noStrike" cap="none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443" name="Shape 443"/>
          <p:cNvSpPr txBox="1"/>
          <p:nvPr/>
        </p:nvSpPr>
        <p:spPr>
          <a:xfrm>
            <a:off x="4236811" y="2343354"/>
            <a:ext cx="2520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attend open house</a:t>
            </a:r>
            <a:endParaRPr b="0" i="0" u="none" strike="noStrike" cap="none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talk student professor</a:t>
            </a:r>
            <a:endParaRPr b="0" i="0" u="none" strike="noStrike" cap="none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444" name="Shape 444"/>
          <p:cNvSpPr txBox="1"/>
          <p:nvPr/>
        </p:nvSpPr>
        <p:spPr>
          <a:xfrm>
            <a:off x="4216738" y="2270878"/>
            <a:ext cx="25200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 dirty="0" err="1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creat</a:t>
            </a:r>
            <a:r>
              <a:rPr lang="en-CA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 new </a:t>
            </a:r>
            <a:r>
              <a:rPr lang="en-CA" b="0" i="0" u="none" strike="noStrike" cap="none" dirty="0" err="1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technolog</a:t>
            </a:r>
            <a:endParaRPr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water treatment plant</a:t>
            </a:r>
            <a:endParaRPr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use dismantle toy</a:t>
            </a:r>
            <a:endParaRPr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develop medic </a:t>
            </a:r>
            <a:r>
              <a:rPr lang="en-CA" b="0" i="0" u="none" strike="noStrike" cap="none" dirty="0" err="1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technolog</a:t>
            </a:r>
            <a:endParaRPr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445" name="Shape 445"/>
          <p:cNvSpPr txBox="1"/>
          <p:nvPr/>
        </p:nvSpPr>
        <p:spPr>
          <a:xfrm>
            <a:off x="4216737" y="2462070"/>
            <a:ext cx="2520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math physic chemistri</a:t>
            </a:r>
            <a:endParaRPr b="0" i="0" u="none" strike="noStrike" cap="none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love math science</a:t>
            </a:r>
            <a:endParaRPr b="0" i="0" u="none" strike="noStrike" cap="none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446" name="Shape 446"/>
          <p:cNvSpPr txBox="1"/>
          <p:nvPr/>
        </p:nvSpPr>
        <p:spPr>
          <a:xfrm>
            <a:off x="4116588" y="2282999"/>
            <a:ext cx="2520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book watch video</a:t>
            </a:r>
            <a:endParaRPr b="0" i="0" u="none" strike="noStrike" cap="none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robot competit team</a:t>
            </a:r>
            <a:endParaRPr b="0" i="0" u="none" strike="noStrike" cap="none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particip extracurricular activ</a:t>
            </a:r>
            <a:endParaRPr b="0" i="0" u="none" strike="noStrike" cap="none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447" name="Shape 447"/>
          <p:cNvSpPr txBox="1"/>
          <p:nvPr/>
        </p:nvSpPr>
        <p:spPr>
          <a:xfrm>
            <a:off x="4440918" y="2335092"/>
            <a:ext cx="2520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leadership comic skill</a:t>
            </a:r>
            <a:endParaRPr b="0" i="0" u="none" strike="noStrike" cap="none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profici skill mathemat</a:t>
            </a:r>
            <a:endParaRPr b="0" i="0" u="none" strike="noStrike" cap="none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448" name="Shape 448"/>
          <p:cNvSpPr txBox="1"/>
          <p:nvPr/>
        </p:nvSpPr>
        <p:spPr>
          <a:xfrm>
            <a:off x="4433618" y="2393450"/>
            <a:ext cx="2520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talk physic teacher</a:t>
            </a:r>
            <a:endParaRPr b="0" i="0" u="none" strike="noStrike" cap="none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high school student</a:t>
            </a:r>
            <a:endParaRPr b="0" i="0" u="none" strike="noStrike" cap="none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449" name="Shape 449"/>
          <p:cNvSpPr txBox="1"/>
          <p:nvPr/>
        </p:nvSpPr>
        <p:spPr>
          <a:xfrm>
            <a:off x="4350720" y="2322154"/>
            <a:ext cx="2520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pursu graduat studi</a:t>
            </a:r>
            <a:endParaRPr b="0" i="0" u="none" strike="noStrike" cap="none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job opportun engine</a:t>
            </a:r>
            <a:endParaRPr b="0" i="0" u="none" strike="noStrike" cap="none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futur career goal</a:t>
            </a:r>
            <a:endParaRPr b="0" i="0" u="none" strike="noStrike" cap="none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450" name="Shape 450"/>
          <p:cNvSpPr txBox="1"/>
          <p:nvPr/>
        </p:nvSpPr>
        <p:spPr>
          <a:xfrm>
            <a:off x="4016440" y="2410978"/>
            <a:ext cx="252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began young age</a:t>
            </a:r>
            <a:endParaRPr b="0" i="0" u="none" strike="noStrike" cap="none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dream childhood dream</a:t>
            </a:r>
            <a:endParaRPr b="0" i="0" u="none" strike="noStrike" cap="none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451" name="Shape 451"/>
          <p:cNvSpPr/>
          <p:nvPr/>
        </p:nvSpPr>
        <p:spPr>
          <a:xfrm>
            <a:off x="821500" y="2402324"/>
            <a:ext cx="2006570" cy="322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rPr lang="en-CA" dirty="0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</a:rPr>
              <a:t>Prior Accomplishments</a:t>
            </a:r>
            <a:endParaRPr dirty="0">
              <a:solidFill>
                <a:srgbClr val="7030A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452" name="Shape 452"/>
          <p:cNvSpPr/>
          <p:nvPr/>
        </p:nvSpPr>
        <p:spPr>
          <a:xfrm>
            <a:off x="821500" y="2777393"/>
            <a:ext cx="2006570" cy="298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rPr lang="en-CA" dirty="0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</a:rPr>
              <a:t>Contribution to Society</a:t>
            </a:r>
            <a:endParaRPr dirty="0">
              <a:solidFill>
                <a:srgbClr val="7030A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453" name="Shape 453"/>
          <p:cNvSpPr/>
          <p:nvPr/>
        </p:nvSpPr>
        <p:spPr>
          <a:xfrm>
            <a:off x="821500" y="3126685"/>
            <a:ext cx="2281979" cy="305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rPr lang="en-CA" dirty="0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</a:rPr>
              <a:t>Professional Development</a:t>
            </a:r>
            <a:endParaRPr dirty="0">
              <a:solidFill>
                <a:srgbClr val="7030A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454" name="Shape 454"/>
          <p:cNvSpPr/>
          <p:nvPr/>
        </p:nvSpPr>
        <p:spPr>
          <a:xfrm>
            <a:off x="821501" y="1707072"/>
            <a:ext cx="1458337" cy="2944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rPr lang="en-CA" dirty="0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</a:rPr>
              <a:t>Love of Science</a:t>
            </a:r>
            <a:endParaRPr dirty="0">
              <a:solidFill>
                <a:srgbClr val="7030A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455" name="Shape 455"/>
          <p:cNvSpPr/>
          <p:nvPr/>
        </p:nvSpPr>
        <p:spPr>
          <a:xfrm>
            <a:off x="821500" y="2055044"/>
            <a:ext cx="1458337" cy="2944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rPr lang="en-CA" dirty="0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</a:rPr>
              <a:t>Extracurriculars</a:t>
            </a:r>
            <a:endParaRPr dirty="0">
              <a:solidFill>
                <a:srgbClr val="7030A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456" name="Shape 456"/>
          <p:cNvSpPr/>
          <p:nvPr/>
        </p:nvSpPr>
        <p:spPr>
          <a:xfrm>
            <a:off x="827370" y="1346366"/>
            <a:ext cx="1669941" cy="30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CA" sz="1400" b="0" i="0" u="none" strike="noStrike" cap="none" dirty="0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Technical Interests</a:t>
            </a:r>
            <a:endParaRPr sz="1400" b="0" i="0" u="none" strike="noStrike" cap="none" dirty="0">
              <a:solidFill>
                <a:srgbClr val="7030A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457" name="Shape 457"/>
          <p:cNvSpPr/>
          <p:nvPr/>
        </p:nvSpPr>
        <p:spPr>
          <a:xfrm>
            <a:off x="821500" y="3490753"/>
            <a:ext cx="792000" cy="285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rPr lang="en-CA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</a:rPr>
              <a:t>Family</a:t>
            </a:r>
            <a:endParaRPr>
              <a:solidFill>
                <a:srgbClr val="7030A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458" name="Shape 458"/>
          <p:cNvSpPr/>
          <p:nvPr/>
        </p:nvSpPr>
        <p:spPr>
          <a:xfrm>
            <a:off x="821500" y="4539804"/>
            <a:ext cx="1582038" cy="2995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rPr lang="en-CA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</a:rPr>
              <a:t>Childhood Dream</a:t>
            </a:r>
            <a:endParaRPr>
              <a:solidFill>
                <a:srgbClr val="7030A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459" name="Shape 459"/>
          <p:cNvSpPr/>
          <p:nvPr/>
        </p:nvSpPr>
        <p:spPr>
          <a:xfrm>
            <a:off x="821500" y="3826925"/>
            <a:ext cx="937004" cy="305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rPr lang="en-CA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</a:rPr>
              <a:t>Outreach</a:t>
            </a:r>
            <a:endParaRPr>
              <a:solidFill>
                <a:srgbClr val="7030A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460" name="Shape 460"/>
          <p:cNvSpPr/>
          <p:nvPr/>
        </p:nvSpPr>
        <p:spPr>
          <a:xfrm>
            <a:off x="821500" y="4183563"/>
            <a:ext cx="1264679" cy="299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rPr lang="en-CA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</a:rPr>
              <a:t>High School</a:t>
            </a:r>
            <a:endParaRPr>
              <a:solidFill>
                <a:srgbClr val="7030A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84F0D79-09FB-4F0A-B777-7F9DFF16E2F8}"/>
              </a:ext>
            </a:extLst>
          </p:cNvPr>
          <p:cNvGrpSpPr/>
          <p:nvPr/>
        </p:nvGrpSpPr>
        <p:grpSpPr>
          <a:xfrm>
            <a:off x="731520" y="1097344"/>
            <a:ext cx="1150620" cy="240410"/>
            <a:chOff x="729450" y="51326"/>
            <a:chExt cx="1150620" cy="211944"/>
          </a:xfrm>
        </p:grpSpPr>
        <p:sp>
          <p:nvSpPr>
            <p:cNvPr id="25" name="Minus Sign 24">
              <a:extLst>
                <a:ext uri="{FF2B5EF4-FFF2-40B4-BE49-F238E27FC236}">
                  <a16:creationId xmlns:a16="http://schemas.microsoft.com/office/drawing/2014/main" id="{1F5AC75A-E308-460F-86AD-3EAB8893AAFF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Minus Sign 25">
              <a:extLst>
                <a:ext uri="{FF2B5EF4-FFF2-40B4-BE49-F238E27FC236}">
                  <a16:creationId xmlns:a16="http://schemas.microsoft.com/office/drawing/2014/main" id="{6EEFF6AD-63EA-4DF3-AA0D-0A69FAEE8944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1"/>
                            </p:stCondLst>
                            <p:childTnLst>
                              <p:par>
                                <p:cTn id="14" presetID="9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1"/>
                            </p:stCondLst>
                            <p:childTnLst>
                              <p:par>
                                <p:cTn id="29" presetID="9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1"/>
                            </p:stCondLst>
                            <p:childTnLst>
                              <p:par>
                                <p:cTn id="44" presetID="9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1"/>
                            </p:stCondLst>
                            <p:childTnLst>
                              <p:par>
                                <p:cTn id="59" presetID="9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1" dur="indefinite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1"/>
                            </p:stCondLst>
                            <p:childTnLst>
                              <p:par>
                                <p:cTn id="74" presetID="9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6" dur="indefinite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1"/>
                            </p:stCondLst>
                            <p:childTnLst>
                              <p:par>
                                <p:cTn id="89" presetID="9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1" dur="indefinite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1"/>
                            </p:stCondLst>
                            <p:childTnLst>
                              <p:par>
                                <p:cTn id="104" presetID="9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indefinite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6" dur="indefinite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1"/>
                            </p:stCondLst>
                            <p:childTnLst>
                              <p:par>
                                <p:cTn id="119" presetID="9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indefinite"/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1" dur="indefinite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1"/>
                            </p:stCondLst>
                            <p:childTnLst>
                              <p:par>
                                <p:cTn id="134" presetID="9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indefinite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6" dur="indefinite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1"/>
                            </p:stCondLst>
                            <p:childTnLst>
                              <p:par>
                                <p:cTn id="149" presetID="9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indefinite"/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1" dur="indefinite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1" grpId="0" animBg="1"/>
      <p:bldP spid="452" grpId="0" animBg="1"/>
      <p:bldP spid="453" grpId="0" animBg="1"/>
      <p:bldP spid="454" grpId="0" animBg="1"/>
      <p:bldP spid="455" grpId="0" animBg="1"/>
      <p:bldP spid="456" grpId="0" animBg="1"/>
      <p:bldP spid="457" grpId="0" animBg="1"/>
      <p:bldP spid="458" grpId="0" animBg="1"/>
      <p:bldP spid="459" grpId="0" animBg="1"/>
      <p:bldP spid="46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27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6" name="Shape 466"/>
          <p:cNvSpPr txBox="1"/>
          <p:nvPr/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dirty="0">
                <a:solidFill>
                  <a:schemeClr val="dk2"/>
                </a:solidFill>
                <a:latin typeface="Lato" panose="020B0604020202020204" charset="0"/>
                <a:ea typeface="Raleway"/>
                <a:cs typeface="Lato" panose="020B0604020202020204" charset="0"/>
                <a:sym typeface="Raleway"/>
              </a:rPr>
              <a:t>Differences in</a:t>
            </a: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ea typeface="Raleway"/>
                <a:cs typeface="Lato" panose="020B0604020202020204" charset="0"/>
                <a:sym typeface="Raleway"/>
              </a:rPr>
              <a:t> Reasons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281F51-C6EB-4A91-8001-7FBC36B20B7D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17" name="Minus Sign 16">
              <a:extLst>
                <a:ext uri="{FF2B5EF4-FFF2-40B4-BE49-F238E27FC236}">
                  <a16:creationId xmlns:a16="http://schemas.microsoft.com/office/drawing/2014/main" id="{ACD7D2AA-1856-46C6-A9D8-6AE6374970BB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Minus Sign 17">
              <a:extLst>
                <a:ext uri="{FF2B5EF4-FFF2-40B4-BE49-F238E27FC236}">
                  <a16:creationId xmlns:a16="http://schemas.microsoft.com/office/drawing/2014/main" id="{4223BC43-F9FE-4542-861E-1E6C285337CB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52E1601-9FDB-4243-A8CE-742FDAA3D895}"/>
              </a:ext>
            </a:extLst>
          </p:cNvPr>
          <p:cNvGrpSpPr/>
          <p:nvPr/>
        </p:nvGrpSpPr>
        <p:grpSpPr>
          <a:xfrm>
            <a:off x="1366580" y="1643275"/>
            <a:ext cx="6812206" cy="2974629"/>
            <a:chOff x="1366580" y="1643275"/>
            <a:chExt cx="6812206" cy="297462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660B8C-A0F1-424B-BC73-D6B2843ACA4B}"/>
                </a:ext>
              </a:extLst>
            </p:cNvPr>
            <p:cNvSpPr txBox="1"/>
            <p:nvPr/>
          </p:nvSpPr>
          <p:spPr>
            <a:xfrm>
              <a:off x="1404606" y="3897904"/>
              <a:ext cx="6774180" cy="7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1200" b="1" dirty="0">
                  <a:solidFill>
                    <a:schemeClr val="bg2">
                      <a:lumMod val="50000"/>
                      <a:lumOff val="50000"/>
                    </a:schemeClr>
                  </a:solidFill>
                  <a:latin typeface="Lato" panose="020B0604020202020204" charset="0"/>
                  <a:cs typeface="Lato" panose="020B0604020202020204" charset="0"/>
                </a:rPr>
                <a:t>Other Programs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C5CF871-2461-44E4-A551-30407C9FFFFE}"/>
                </a:ext>
              </a:extLst>
            </p:cNvPr>
            <p:cNvSpPr txBox="1"/>
            <p:nvPr/>
          </p:nvSpPr>
          <p:spPr>
            <a:xfrm>
              <a:off x="1394460" y="3089985"/>
              <a:ext cx="6774180" cy="57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1200" b="1" dirty="0">
                  <a:solidFill>
                    <a:schemeClr val="bg2">
                      <a:lumMod val="50000"/>
                      <a:lumOff val="50000"/>
                    </a:schemeClr>
                  </a:solidFill>
                  <a:latin typeface="Lato" panose="020B0604020202020204" charset="0"/>
                  <a:cs typeface="Lato" panose="020B0604020202020204" charset="0"/>
                </a:rPr>
                <a:t>Software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A38A32B-AF15-4373-8219-DEE0B10FBDF3}"/>
                </a:ext>
              </a:extLst>
            </p:cNvPr>
            <p:cNvGrpSpPr/>
            <p:nvPr/>
          </p:nvGrpSpPr>
          <p:grpSpPr>
            <a:xfrm>
              <a:off x="1366580" y="1643275"/>
              <a:ext cx="6812206" cy="2882023"/>
              <a:chOff x="1382669" y="1635655"/>
              <a:chExt cx="6812206" cy="2882023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2354316-F066-4793-9FEE-68258453C6C8}"/>
                  </a:ext>
                </a:extLst>
              </p:cNvPr>
              <p:cNvSpPr txBox="1"/>
              <p:nvPr/>
            </p:nvSpPr>
            <p:spPr>
              <a:xfrm>
                <a:off x="1420695" y="2344574"/>
                <a:ext cx="6774180" cy="4616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CA" sz="1200" b="1" dirty="0">
                    <a:solidFill>
                      <a:srgbClr val="868788"/>
                    </a:solidFill>
                    <a:latin typeface="Lato" panose="020B0604020202020204" charset="0"/>
                    <a:cs typeface="Lato" panose="020B0604020202020204" charset="0"/>
                  </a:rPr>
                  <a:t>Biomedical &amp;</a:t>
                </a:r>
              </a:p>
              <a:p>
                <a:pPr algn="ctr"/>
                <a:r>
                  <a:rPr lang="en-CA" sz="1200" b="1" dirty="0">
                    <a:solidFill>
                      <a:srgbClr val="868788"/>
                    </a:solidFill>
                    <a:latin typeface="Lato" panose="020B0604020202020204" charset="0"/>
                    <a:cs typeface="Lato" panose="020B0604020202020204" charset="0"/>
                  </a:rPr>
                  <a:t> Environmental</a:t>
                </a:r>
              </a:p>
            </p:txBody>
          </p:sp>
          <p:grpSp>
            <p:nvGrpSpPr>
              <p:cNvPr id="24" name="Shape 162">
                <a:extLst>
                  <a:ext uri="{FF2B5EF4-FFF2-40B4-BE49-F238E27FC236}">
                    <a16:creationId xmlns:a16="http://schemas.microsoft.com/office/drawing/2014/main" id="{5528D656-40A0-45A4-B957-8B68AD1E26B6}"/>
                  </a:ext>
                </a:extLst>
              </p:cNvPr>
              <p:cNvGrpSpPr/>
              <p:nvPr/>
            </p:nvGrpSpPr>
            <p:grpSpPr>
              <a:xfrm>
                <a:off x="1382669" y="1635655"/>
                <a:ext cx="6785971" cy="2882023"/>
                <a:chOff x="1382669" y="2505399"/>
                <a:chExt cx="6785971" cy="2882023"/>
              </a:xfrm>
            </p:grpSpPr>
            <p:pic>
              <p:nvPicPr>
                <p:cNvPr id="25" name="Shape 163" descr="Female">
                  <a:extLst>
                    <a:ext uri="{FF2B5EF4-FFF2-40B4-BE49-F238E27FC236}">
                      <a16:creationId xmlns:a16="http://schemas.microsoft.com/office/drawing/2014/main" id="{7743E1D4-74B8-4CAE-98D9-250C431135AE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2356994" y="2505399"/>
                  <a:ext cx="540000" cy="54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6" name="Shape 164" descr="Male">
                  <a:extLst>
                    <a:ext uri="{FF2B5EF4-FFF2-40B4-BE49-F238E27FC236}">
                      <a16:creationId xmlns:a16="http://schemas.microsoft.com/office/drawing/2014/main" id="{456134C9-DAD1-4F51-8B29-053AFC2C35EB}"/>
                    </a:ext>
                  </a:extLst>
                </p:cNvPr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6686445" y="2505399"/>
                  <a:ext cx="540000" cy="54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" name="Shape 165">
                  <a:extLst>
                    <a:ext uri="{FF2B5EF4-FFF2-40B4-BE49-F238E27FC236}">
                      <a16:creationId xmlns:a16="http://schemas.microsoft.com/office/drawing/2014/main" id="{E04B1434-580C-48FB-AA59-6F250D19D31E}"/>
                    </a:ext>
                  </a:extLst>
                </p:cNvPr>
                <p:cNvSpPr txBox="1"/>
                <p:nvPr/>
              </p:nvSpPr>
              <p:spPr>
                <a:xfrm>
                  <a:off x="1630679" y="3183704"/>
                  <a:ext cx="1992630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dirty="0">
                      <a:solidFill>
                        <a:schemeClr val="bg2"/>
                      </a:solidFill>
                      <a:latin typeface="Lato" panose="020B0604020202020204" charset="0"/>
                      <a:cs typeface="Lato" panose="020B0604020202020204" charset="0"/>
                    </a:rPr>
                    <a:t>Love of Science</a:t>
                  </a:r>
                  <a:endParaRPr i="0" u="none" strike="noStrike" cap="none" dirty="0">
                    <a:solidFill>
                      <a:schemeClr val="bg2"/>
                    </a:solidFill>
                    <a:latin typeface="Lato" panose="020B0604020202020204" charset="0"/>
                    <a:cs typeface="Lato" panose="020B0604020202020204" charset="0"/>
                    <a:sym typeface="Arial"/>
                  </a:endParaRPr>
                </a:p>
              </p:txBody>
            </p:sp>
            <p:sp>
              <p:nvSpPr>
                <p:cNvPr id="28" name="Shape 166">
                  <a:extLst>
                    <a:ext uri="{FF2B5EF4-FFF2-40B4-BE49-F238E27FC236}">
                      <a16:creationId xmlns:a16="http://schemas.microsoft.com/office/drawing/2014/main" id="{47680A02-DC93-4F39-9441-A9890661A6B3}"/>
                    </a:ext>
                  </a:extLst>
                </p:cNvPr>
                <p:cNvSpPr txBox="1"/>
                <p:nvPr/>
              </p:nvSpPr>
              <p:spPr>
                <a:xfrm>
                  <a:off x="1572599" y="3983545"/>
                  <a:ext cx="2108790" cy="523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b="0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Family</a:t>
                  </a:r>
                  <a:endParaRPr b="1" i="0" u="none" strike="noStrike" cap="none" dirty="0">
                    <a:solidFill>
                      <a:srgbClr val="000000"/>
                    </a:solidFill>
                    <a:latin typeface="Lato" panose="020B0604020202020204" charset="0"/>
                    <a:cs typeface="Lato" panose="020B0604020202020204" charset="0"/>
                    <a:sym typeface="Arial"/>
                  </a:endParaRPr>
                </a:p>
              </p:txBody>
            </p:sp>
            <p:sp>
              <p:nvSpPr>
                <p:cNvPr id="29" name="Shape 167">
                  <a:extLst>
                    <a:ext uri="{FF2B5EF4-FFF2-40B4-BE49-F238E27FC236}">
                      <a16:creationId xmlns:a16="http://schemas.microsoft.com/office/drawing/2014/main" id="{A02D5ED2-78F8-4F57-ABD9-F683EC03D053}"/>
                    </a:ext>
                  </a:extLst>
                </p:cNvPr>
                <p:cNvSpPr txBox="1"/>
                <p:nvPr/>
              </p:nvSpPr>
              <p:spPr>
                <a:xfrm>
                  <a:off x="1382669" y="4747067"/>
                  <a:ext cx="2488650" cy="64035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b="0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Contribution to Society</a:t>
                  </a: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dirty="0">
                      <a:latin typeface="Lato" panose="020B0604020202020204" charset="0"/>
                      <a:cs typeface="Lato" panose="020B0604020202020204" charset="0"/>
                    </a:rPr>
                    <a:t>Outreach</a:t>
                  </a: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i="0" u="none" strike="noStrike" cap="none" dirty="0">
                      <a:solidFill>
                        <a:schemeClr val="bg2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Love of Science</a:t>
                  </a:r>
                  <a:endParaRPr i="0" u="none" strike="noStrike" cap="none" dirty="0">
                    <a:solidFill>
                      <a:schemeClr val="bg2"/>
                    </a:solidFill>
                    <a:latin typeface="Lato" panose="020B0604020202020204" charset="0"/>
                    <a:cs typeface="Lato" panose="020B0604020202020204" charset="0"/>
                    <a:sym typeface="Arial"/>
                  </a:endParaRPr>
                </a:p>
              </p:txBody>
            </p:sp>
            <p:sp>
              <p:nvSpPr>
                <p:cNvPr id="30" name="Shape 168">
                  <a:extLst>
                    <a:ext uri="{FF2B5EF4-FFF2-40B4-BE49-F238E27FC236}">
                      <a16:creationId xmlns:a16="http://schemas.microsoft.com/office/drawing/2014/main" id="{E0DAC764-30A7-4B70-A6E0-7FF04E4664C3}"/>
                    </a:ext>
                  </a:extLst>
                </p:cNvPr>
                <p:cNvSpPr txBox="1"/>
                <p:nvPr/>
              </p:nvSpPr>
              <p:spPr>
                <a:xfrm>
                  <a:off x="6245265" y="3183704"/>
                  <a:ext cx="1422360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b="0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-</a:t>
                  </a:r>
                  <a:endParaRPr b="0" i="0" u="none" strike="noStrike" cap="none" dirty="0">
                    <a:solidFill>
                      <a:srgbClr val="000000"/>
                    </a:solidFill>
                    <a:latin typeface="Lato" panose="020B0604020202020204" charset="0"/>
                    <a:cs typeface="Lato" panose="020B0604020202020204" charset="0"/>
                    <a:sym typeface="Arial"/>
                  </a:endParaRPr>
                </a:p>
              </p:txBody>
            </p:sp>
            <p:sp>
              <p:nvSpPr>
                <p:cNvPr id="31" name="Shape 169">
                  <a:extLst>
                    <a:ext uri="{FF2B5EF4-FFF2-40B4-BE49-F238E27FC236}">
                      <a16:creationId xmlns:a16="http://schemas.microsoft.com/office/drawing/2014/main" id="{BD0B36A1-4BB7-41B7-8B28-73A6D1BCF83A}"/>
                    </a:ext>
                  </a:extLst>
                </p:cNvPr>
                <p:cNvSpPr txBox="1"/>
                <p:nvPr/>
              </p:nvSpPr>
              <p:spPr>
                <a:xfrm>
                  <a:off x="5898555" y="3983545"/>
                  <a:ext cx="2115780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b="0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-</a:t>
                  </a:r>
                  <a:endParaRPr b="0" i="0" u="none" strike="noStrike" cap="none" dirty="0">
                    <a:solidFill>
                      <a:srgbClr val="000000"/>
                    </a:solidFill>
                    <a:latin typeface="Lato" panose="020B0604020202020204" charset="0"/>
                    <a:cs typeface="Lato" panose="020B0604020202020204" charset="0"/>
                    <a:sym typeface="Arial"/>
                  </a:endParaRPr>
                </a:p>
              </p:txBody>
            </p:sp>
            <p:sp>
              <p:nvSpPr>
                <p:cNvPr id="32" name="Shape 170">
                  <a:extLst>
                    <a:ext uri="{FF2B5EF4-FFF2-40B4-BE49-F238E27FC236}">
                      <a16:creationId xmlns:a16="http://schemas.microsoft.com/office/drawing/2014/main" id="{8FC5FD17-E644-4721-8606-290CAAC324CD}"/>
                    </a:ext>
                  </a:extLst>
                </p:cNvPr>
                <p:cNvSpPr txBox="1"/>
                <p:nvPr/>
              </p:nvSpPr>
              <p:spPr>
                <a:xfrm>
                  <a:off x="5744250" y="4853459"/>
                  <a:ext cx="2424390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b="0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Extracurriculars</a:t>
                  </a: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dirty="0">
                      <a:latin typeface="Lato" panose="020B0604020202020204" charset="0"/>
                      <a:cs typeface="Lato" panose="020B0604020202020204" charset="0"/>
                    </a:rPr>
                    <a:t>Childhood Dream</a:t>
                  </a:r>
                  <a:endParaRPr b="0" i="0" u="none" strike="noStrike" cap="none" dirty="0">
                    <a:solidFill>
                      <a:srgbClr val="000000"/>
                    </a:solidFill>
                    <a:latin typeface="Lato" panose="020B0604020202020204" charset="0"/>
                    <a:cs typeface="Lato" panose="020B0604020202020204" charset="0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>
            <a:spLocks noGrp="1"/>
          </p:cNvSpPr>
          <p:nvPr>
            <p:ph type="body" idx="1"/>
          </p:nvPr>
        </p:nvSpPr>
        <p:spPr>
          <a:xfrm>
            <a:off x="729450" y="1335550"/>
            <a:ext cx="7688700" cy="14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</a:pPr>
            <a:r>
              <a:rPr lang="en-CA" sz="1600" dirty="0"/>
              <a:t>Technical Interests</a:t>
            </a:r>
            <a:endParaRPr sz="1600" i="0" u="none" strike="noStrike" cap="none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</a:pPr>
            <a:r>
              <a:rPr lang="en-CA" sz="1600" dirty="0"/>
              <a:t>2 Topics per person</a:t>
            </a:r>
            <a:endParaRPr sz="1600" dirty="0"/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</a:pPr>
            <a:r>
              <a:rPr lang="en-CA" sz="1600" dirty="0"/>
              <a:t>Minimal difference in Biomedical &amp; Environmental Engineering</a:t>
            </a:r>
            <a:endParaRPr sz="1600" dirty="0"/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</a:pPr>
            <a:r>
              <a:rPr lang="en-CA" sz="1600" b="1" dirty="0"/>
              <a:t>Contribution to Society</a:t>
            </a:r>
            <a:r>
              <a:rPr lang="en-CA" sz="1600" dirty="0"/>
              <a:t> and </a:t>
            </a:r>
            <a:r>
              <a:rPr lang="en-CA" sz="1600" b="1" dirty="0"/>
              <a:t>Technical Interests</a:t>
            </a:r>
            <a:r>
              <a:rPr lang="en-CA" sz="1600" dirty="0"/>
              <a:t> inversely proportional</a:t>
            </a:r>
            <a:endParaRPr sz="1600" dirty="0"/>
          </a:p>
        </p:txBody>
      </p:sp>
      <p:sp>
        <p:nvSpPr>
          <p:cNvPr id="498" name="Shape 49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28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9" name="Shape 499"/>
          <p:cNvSpPr txBox="1"/>
          <p:nvPr/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ea typeface="Raleway"/>
                <a:cs typeface="Lato" panose="020B0604020202020204" charset="0"/>
                <a:sym typeface="Raleway"/>
              </a:rPr>
              <a:t>Key Insights from Reasons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pic>
        <p:nvPicPr>
          <p:cNvPr id="500" name="Shape 500" descr="Femal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1976" y="3080311"/>
            <a:ext cx="480804" cy="480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Shape 501" descr="Mal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24080" y="3080234"/>
            <a:ext cx="482400" cy="48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Shape 502"/>
          <p:cNvSpPr txBox="1"/>
          <p:nvPr/>
        </p:nvSpPr>
        <p:spPr>
          <a:xfrm>
            <a:off x="1456125" y="3784979"/>
            <a:ext cx="2992500" cy="10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rgbClr val="595959"/>
                </a:solidFill>
                <a:latin typeface="Lato" panose="020B0604020202020204" charset="0"/>
                <a:cs typeface="Lato" panose="020B0604020202020204" charset="0"/>
              </a:rPr>
              <a:t>More Topics</a:t>
            </a:r>
            <a:endParaRPr dirty="0">
              <a:solidFill>
                <a:srgbClr val="595959"/>
              </a:solidFill>
              <a:latin typeface="Lato" panose="020B0604020202020204" charset="0"/>
              <a:cs typeface="Lato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rgbClr val="595959"/>
                </a:solidFill>
                <a:latin typeface="Lato" panose="020B0604020202020204" charset="0"/>
                <a:cs typeface="Lato" panose="020B0604020202020204" charset="0"/>
              </a:rPr>
              <a:t>Family Influence</a:t>
            </a:r>
            <a:endParaRPr dirty="0">
              <a:solidFill>
                <a:srgbClr val="595959"/>
              </a:solidFill>
              <a:latin typeface="Lato" panose="020B0604020202020204" charset="0"/>
              <a:cs typeface="Lato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rgbClr val="595959"/>
                </a:solidFill>
                <a:latin typeface="Lato" panose="020B0604020202020204" charset="0"/>
                <a:cs typeface="Lato" panose="020B0604020202020204" charset="0"/>
              </a:rPr>
              <a:t>Interest in Contributing to Society</a:t>
            </a:r>
            <a:endParaRPr dirty="0">
              <a:solidFill>
                <a:srgbClr val="595959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503" name="Shape 503"/>
          <p:cNvSpPr txBox="1"/>
          <p:nvPr/>
        </p:nvSpPr>
        <p:spPr>
          <a:xfrm>
            <a:off x="4869030" y="3784979"/>
            <a:ext cx="2992500" cy="10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95959"/>
                </a:solidFill>
                <a:latin typeface="Lato" panose="020B0604020202020204" charset="0"/>
                <a:cs typeface="Lato" panose="020B0604020202020204" charset="0"/>
              </a:rPr>
              <a:t>Technical Depth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95959"/>
                </a:solidFill>
                <a:latin typeface="Lato" panose="020B0604020202020204" charset="0"/>
                <a:cs typeface="Lato" panose="020B0604020202020204" charset="0"/>
              </a:rPr>
              <a:t>Extracurricular Activities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95959"/>
                </a:solidFill>
                <a:latin typeface="Lato" panose="020B0604020202020204" charset="0"/>
                <a:cs typeface="Lato" panose="020B0604020202020204" charset="0"/>
              </a:rPr>
              <a:t>Childhood Dream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514AA67-FE8D-491C-A9DC-E30E48D4730B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10" name="Minus Sign 9">
              <a:extLst>
                <a:ext uri="{FF2B5EF4-FFF2-40B4-BE49-F238E27FC236}">
                  <a16:creationId xmlns:a16="http://schemas.microsoft.com/office/drawing/2014/main" id="{2B11563D-6B31-432F-AF3D-05A2272AA2FA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Minus Sign 10">
              <a:extLst>
                <a:ext uri="{FF2B5EF4-FFF2-40B4-BE49-F238E27FC236}">
                  <a16:creationId xmlns:a16="http://schemas.microsoft.com/office/drawing/2014/main" id="{950AD495-2438-4784-857C-2787C3826570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29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0" name="Shape 510"/>
          <p:cNvSpPr txBox="1"/>
          <p:nvPr/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ea typeface="Raleway"/>
                <a:cs typeface="Lato" panose="020B0604020202020204" charset="0"/>
                <a:sym typeface="Raleway"/>
              </a:rPr>
              <a:t>Implications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C33168-390D-4661-84B1-0A5F7853AEA0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6" name="Minus Sign 5">
              <a:extLst>
                <a:ext uri="{FF2B5EF4-FFF2-40B4-BE49-F238E27FC236}">
                  <a16:creationId xmlns:a16="http://schemas.microsoft.com/office/drawing/2014/main" id="{E2AC5222-EFD4-49BA-843E-97B16B0A5F58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Minus Sign 6">
              <a:extLst>
                <a:ext uri="{FF2B5EF4-FFF2-40B4-BE49-F238E27FC236}">
                  <a16:creationId xmlns:a16="http://schemas.microsoft.com/office/drawing/2014/main" id="{DACF9805-0443-4F16-AD66-BC584445ED72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8" name="Shape 497">
            <a:extLst>
              <a:ext uri="{FF2B5EF4-FFF2-40B4-BE49-F238E27FC236}">
                <a16:creationId xmlns:a16="http://schemas.microsoft.com/office/drawing/2014/main" id="{2FA3E51A-1D5F-44A9-A52B-939FD8ED7378}"/>
              </a:ext>
            </a:extLst>
          </p:cNvPr>
          <p:cNvSpPr txBox="1">
            <a:spLocks/>
          </p:cNvSpPr>
          <p:nvPr/>
        </p:nvSpPr>
        <p:spPr>
          <a:xfrm>
            <a:off x="731520" y="1330069"/>
            <a:ext cx="7688700" cy="14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-323850">
              <a:lnSpc>
                <a:spcPct val="200000"/>
              </a:lnSpc>
              <a:buSzPts val="1500"/>
            </a:pPr>
            <a:r>
              <a:rPr lang="en-US" sz="1800" dirty="0"/>
              <a:t>Technical Interests in both genders</a:t>
            </a:r>
          </a:p>
          <a:p>
            <a:pPr indent="-323850">
              <a:lnSpc>
                <a:spcPct val="200000"/>
              </a:lnSpc>
              <a:buSzPts val="1500"/>
            </a:pPr>
            <a:r>
              <a:rPr lang="en-US" sz="1800" dirty="0"/>
              <a:t>Opportunities for focused outreach</a:t>
            </a:r>
          </a:p>
          <a:p>
            <a:pPr indent="-323850">
              <a:lnSpc>
                <a:spcPct val="200000"/>
              </a:lnSpc>
              <a:buSzPts val="1500"/>
            </a:pPr>
            <a:r>
              <a:rPr lang="en-US" sz="1800" dirty="0"/>
              <a:t>Repaint the face of engineering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729450" y="56364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Related Work</a:t>
            </a:r>
            <a:endParaRPr sz="26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3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1E9AA2-724B-41FD-8BCD-281CAF75446D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6" name="Minus Sign 5">
              <a:extLst>
                <a:ext uri="{FF2B5EF4-FFF2-40B4-BE49-F238E27FC236}">
                  <a16:creationId xmlns:a16="http://schemas.microsoft.com/office/drawing/2014/main" id="{7FD60642-99D2-49F8-B3FD-EEE7A63F7451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Minus Sign 6">
              <a:extLst>
                <a:ext uri="{FF2B5EF4-FFF2-40B4-BE49-F238E27FC236}">
                  <a16:creationId xmlns:a16="http://schemas.microsoft.com/office/drawing/2014/main" id="{2526C87E-7F65-4D23-BAF9-85CA55896D80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8" name="Shape 497">
            <a:extLst>
              <a:ext uri="{FF2B5EF4-FFF2-40B4-BE49-F238E27FC236}">
                <a16:creationId xmlns:a16="http://schemas.microsoft.com/office/drawing/2014/main" id="{6FCDA1CD-F327-4D27-897B-93422B4EE6D4}"/>
              </a:ext>
            </a:extLst>
          </p:cNvPr>
          <p:cNvSpPr txBox="1">
            <a:spLocks/>
          </p:cNvSpPr>
          <p:nvPr/>
        </p:nvSpPr>
        <p:spPr>
          <a:xfrm>
            <a:off x="731520" y="1330068"/>
            <a:ext cx="7688700" cy="250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-323850">
              <a:lnSpc>
                <a:spcPct val="200000"/>
              </a:lnSpc>
              <a:buSzPts val="1500"/>
            </a:pPr>
            <a:r>
              <a:rPr lang="en-US" sz="1800" dirty="0"/>
              <a:t>Women are uninterested, not unqualified</a:t>
            </a:r>
          </a:p>
          <a:p>
            <a:pPr indent="-323850">
              <a:lnSpc>
                <a:spcPct val="200000"/>
              </a:lnSpc>
              <a:buSzPts val="1500"/>
            </a:pPr>
            <a:r>
              <a:rPr lang="en-US" sz="1800" dirty="0"/>
              <a:t>Influenced by family members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30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7" name="Shape 517"/>
          <p:cNvSpPr txBox="1"/>
          <p:nvPr/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ea typeface="Raleway"/>
                <a:cs typeface="Lato" panose="020B0604020202020204" charset="0"/>
                <a:sym typeface="Raleway"/>
              </a:rPr>
              <a:t>Conclusion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88313DA-7E07-404D-AF2F-E3247B304EE4}"/>
              </a:ext>
            </a:extLst>
          </p:cNvPr>
          <p:cNvGrpSpPr/>
          <p:nvPr/>
        </p:nvGrpSpPr>
        <p:grpSpPr>
          <a:xfrm>
            <a:off x="731520" y="1092835"/>
            <a:ext cx="1150620" cy="240410"/>
            <a:chOff x="729450" y="51326"/>
            <a:chExt cx="1150620" cy="211944"/>
          </a:xfrm>
        </p:grpSpPr>
        <p:sp>
          <p:nvSpPr>
            <p:cNvPr id="6" name="Minus Sign 5">
              <a:extLst>
                <a:ext uri="{FF2B5EF4-FFF2-40B4-BE49-F238E27FC236}">
                  <a16:creationId xmlns:a16="http://schemas.microsoft.com/office/drawing/2014/main" id="{A3792A17-4F20-408C-9137-FC1BBAC7F087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Minus Sign 6">
              <a:extLst>
                <a:ext uri="{FF2B5EF4-FFF2-40B4-BE49-F238E27FC236}">
                  <a16:creationId xmlns:a16="http://schemas.microsoft.com/office/drawing/2014/main" id="{B88F6134-D100-409E-BDA3-40037381AEE5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8" name="Shape 497">
            <a:extLst>
              <a:ext uri="{FF2B5EF4-FFF2-40B4-BE49-F238E27FC236}">
                <a16:creationId xmlns:a16="http://schemas.microsoft.com/office/drawing/2014/main" id="{C3D551EC-C497-4DAE-B4CF-098CD3B87B73}"/>
              </a:ext>
            </a:extLst>
          </p:cNvPr>
          <p:cNvSpPr txBox="1">
            <a:spLocks/>
          </p:cNvSpPr>
          <p:nvPr/>
        </p:nvSpPr>
        <p:spPr>
          <a:xfrm>
            <a:off x="731520" y="1330069"/>
            <a:ext cx="7688700" cy="14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-323850">
              <a:lnSpc>
                <a:spcPct val="200000"/>
              </a:lnSpc>
              <a:buSzPts val="1500"/>
            </a:pPr>
            <a:r>
              <a:rPr lang="en-US" sz="1800" dirty="0"/>
              <a:t>Syntactic and semantic analysis of text</a:t>
            </a:r>
          </a:p>
          <a:p>
            <a:pPr indent="-323850">
              <a:lnSpc>
                <a:spcPct val="200000"/>
              </a:lnSpc>
              <a:buSzPts val="1500"/>
            </a:pPr>
            <a:r>
              <a:rPr lang="en-US" sz="1800" dirty="0"/>
              <a:t>Little technical difference</a:t>
            </a:r>
          </a:p>
          <a:p>
            <a:pPr indent="-323850">
              <a:lnSpc>
                <a:spcPct val="200000"/>
              </a:lnSpc>
              <a:buSzPts val="1500"/>
            </a:pPr>
            <a:r>
              <a:rPr lang="en-US" sz="1800" dirty="0"/>
              <a:t>Depth of experience in men</a:t>
            </a:r>
          </a:p>
          <a:p>
            <a:pPr indent="-323850">
              <a:lnSpc>
                <a:spcPct val="200000"/>
              </a:lnSpc>
              <a:buSzPts val="1500"/>
            </a:pPr>
            <a:r>
              <a:rPr lang="en-US" sz="1800" dirty="0"/>
              <a:t>Breadth of experience in women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31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81D052-C4D0-400A-AE63-FD9E66AE2715}"/>
              </a:ext>
            </a:extLst>
          </p:cNvPr>
          <p:cNvSpPr txBox="1"/>
          <p:nvPr/>
        </p:nvSpPr>
        <p:spPr>
          <a:xfrm>
            <a:off x="1269339" y="2110693"/>
            <a:ext cx="6463115" cy="941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15000"/>
              </a:lnSpc>
              <a:spcBef>
                <a:spcPts val="800"/>
              </a:spcBef>
              <a:buClr>
                <a:schemeClr val="accent1"/>
              </a:buClr>
              <a:buSzPts val="1300"/>
            </a:pPr>
            <a:r>
              <a:rPr lang="en-US" sz="24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Highlight the aspects of engineering that women find important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502B2C-72F5-4720-867F-DC22467F5F7C}"/>
              </a:ext>
            </a:extLst>
          </p:cNvPr>
          <p:cNvGrpSpPr/>
          <p:nvPr/>
        </p:nvGrpSpPr>
        <p:grpSpPr>
          <a:xfrm>
            <a:off x="3919136" y="3178407"/>
            <a:ext cx="1150620" cy="240410"/>
            <a:chOff x="729450" y="51326"/>
            <a:chExt cx="1150620" cy="211944"/>
          </a:xfrm>
        </p:grpSpPr>
        <p:sp>
          <p:nvSpPr>
            <p:cNvPr id="7" name="Minus Sign 6">
              <a:extLst>
                <a:ext uri="{FF2B5EF4-FFF2-40B4-BE49-F238E27FC236}">
                  <a16:creationId xmlns:a16="http://schemas.microsoft.com/office/drawing/2014/main" id="{0B1CDC4B-0425-4FB1-9321-7B9BA7015590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Minus Sign 7">
              <a:extLst>
                <a:ext uri="{FF2B5EF4-FFF2-40B4-BE49-F238E27FC236}">
                  <a16:creationId xmlns:a16="http://schemas.microsoft.com/office/drawing/2014/main" id="{0F7E3A2F-363C-43BA-B280-7112C1A3D824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29EB073-85D9-4652-BE40-6D14130921A1}"/>
              </a:ext>
            </a:extLst>
          </p:cNvPr>
          <p:cNvSpPr/>
          <p:nvPr/>
        </p:nvSpPr>
        <p:spPr>
          <a:xfrm>
            <a:off x="616925" y="937260"/>
            <a:ext cx="1280455" cy="655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80889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32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3" name="Shape 523"/>
          <p:cNvSpPr txBox="1"/>
          <p:nvPr/>
        </p:nvSpPr>
        <p:spPr>
          <a:xfrm>
            <a:off x="2301240" y="3104725"/>
            <a:ext cx="4267200" cy="72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3000" b="1" i="0" u="none" strike="noStrike" cap="none" dirty="0">
                <a:solidFill>
                  <a:schemeClr val="dk2"/>
                </a:solidFill>
                <a:latin typeface="Lato" panose="020B0604020202020204" charset="0"/>
                <a:ea typeface="Raleway"/>
                <a:cs typeface="Lato" panose="020B0604020202020204" charset="0"/>
                <a:sym typeface="Raleway"/>
              </a:rPr>
              <a:t>Thank You</a:t>
            </a:r>
            <a:endParaRPr sz="30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5A7225-484A-41ED-8DF2-88CE98DB9EC0}"/>
              </a:ext>
            </a:extLst>
          </p:cNvPr>
          <p:cNvGrpSpPr/>
          <p:nvPr/>
        </p:nvGrpSpPr>
        <p:grpSpPr>
          <a:xfrm>
            <a:off x="3859530" y="3763587"/>
            <a:ext cx="1150620" cy="240410"/>
            <a:chOff x="729450" y="51326"/>
            <a:chExt cx="1150620" cy="211944"/>
          </a:xfrm>
        </p:grpSpPr>
        <p:sp>
          <p:nvSpPr>
            <p:cNvPr id="5" name="Minus Sign 4">
              <a:extLst>
                <a:ext uri="{FF2B5EF4-FFF2-40B4-BE49-F238E27FC236}">
                  <a16:creationId xmlns:a16="http://schemas.microsoft.com/office/drawing/2014/main" id="{BEB4BC12-5B9D-405E-95F4-DAC71F7BCA81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Minus Sign 5">
              <a:extLst>
                <a:ext uri="{FF2B5EF4-FFF2-40B4-BE49-F238E27FC236}">
                  <a16:creationId xmlns:a16="http://schemas.microsoft.com/office/drawing/2014/main" id="{5BD5D499-1A0B-4C9D-A734-9D09063F3DCE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B7027F1-1CEF-4E25-8ACF-3DD9DDCD5487}"/>
              </a:ext>
            </a:extLst>
          </p:cNvPr>
          <p:cNvSpPr/>
          <p:nvPr/>
        </p:nvSpPr>
        <p:spPr>
          <a:xfrm>
            <a:off x="616925" y="937260"/>
            <a:ext cx="1280455" cy="655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4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" name="Shape 129"/>
          <p:cNvSpPr txBox="1"/>
          <p:nvPr/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Our Work</a:t>
            </a:r>
            <a:endParaRPr sz="2600" b="0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502B2C-72F5-4720-867F-DC22467F5F7C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7" name="Minus Sign 6">
              <a:extLst>
                <a:ext uri="{FF2B5EF4-FFF2-40B4-BE49-F238E27FC236}">
                  <a16:creationId xmlns:a16="http://schemas.microsoft.com/office/drawing/2014/main" id="{0B1CDC4B-0425-4FB1-9321-7B9BA7015590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Minus Sign 7">
              <a:extLst>
                <a:ext uri="{FF2B5EF4-FFF2-40B4-BE49-F238E27FC236}">
                  <a16:creationId xmlns:a16="http://schemas.microsoft.com/office/drawing/2014/main" id="{0F7E3A2F-363C-43BA-B280-7112C1A3D824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Shape 497">
            <a:extLst>
              <a:ext uri="{FF2B5EF4-FFF2-40B4-BE49-F238E27FC236}">
                <a16:creationId xmlns:a16="http://schemas.microsoft.com/office/drawing/2014/main" id="{FA4F7788-AF18-4657-814B-2CFA37B353EC}"/>
              </a:ext>
            </a:extLst>
          </p:cNvPr>
          <p:cNvSpPr txBox="1">
            <a:spLocks/>
          </p:cNvSpPr>
          <p:nvPr/>
        </p:nvSpPr>
        <p:spPr>
          <a:xfrm>
            <a:off x="731520" y="1330068"/>
            <a:ext cx="8090748" cy="250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-323850">
              <a:lnSpc>
                <a:spcPct val="200000"/>
              </a:lnSpc>
              <a:buSzPts val="1500"/>
            </a:pPr>
            <a:r>
              <a:rPr lang="en-US" sz="1700" dirty="0"/>
              <a:t>Access to unique dataset</a:t>
            </a:r>
          </a:p>
          <a:p>
            <a:pPr indent="-323850">
              <a:lnSpc>
                <a:spcPct val="200000"/>
              </a:lnSpc>
              <a:buSzPts val="1500"/>
            </a:pPr>
            <a:r>
              <a:rPr lang="en-US" sz="1700" dirty="0"/>
              <a:t>Big Data analysis approach to gaining insights into gender gap in engineering</a:t>
            </a:r>
          </a:p>
          <a:p>
            <a:pPr lvl="1" indent="-323850">
              <a:lnSpc>
                <a:spcPct val="100000"/>
              </a:lnSpc>
              <a:spcBef>
                <a:spcPts val="600"/>
              </a:spcBef>
              <a:buSzPts val="1500"/>
            </a:pPr>
            <a:r>
              <a:rPr lang="en-US" sz="1600" dirty="0"/>
              <a:t>Better support for results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5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81D052-C4D0-400A-AE63-FD9E66AE2715}"/>
              </a:ext>
            </a:extLst>
          </p:cNvPr>
          <p:cNvSpPr txBox="1"/>
          <p:nvPr/>
        </p:nvSpPr>
        <p:spPr>
          <a:xfrm>
            <a:off x="452590" y="2110693"/>
            <a:ext cx="8083712" cy="1003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15000"/>
              </a:lnSpc>
              <a:spcBef>
                <a:spcPts val="800"/>
              </a:spcBef>
              <a:buClr>
                <a:schemeClr val="accent1"/>
              </a:buClr>
              <a:buSzPts val="1300"/>
            </a:pPr>
            <a:r>
              <a:rPr lang="en-US" sz="24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Do men and women have different reasons </a:t>
            </a:r>
          </a:p>
          <a:p>
            <a:pPr lvl="0" algn="ctr">
              <a:lnSpc>
                <a:spcPct val="115000"/>
              </a:lnSpc>
              <a:spcBef>
                <a:spcPts val="800"/>
              </a:spcBef>
              <a:buClr>
                <a:schemeClr val="accent1"/>
              </a:buClr>
              <a:buSzPts val="1300"/>
            </a:pPr>
            <a:r>
              <a:rPr lang="en-US" sz="24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for pursuing an engineering degree?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502B2C-72F5-4720-867F-DC22467F5F7C}"/>
              </a:ext>
            </a:extLst>
          </p:cNvPr>
          <p:cNvGrpSpPr/>
          <p:nvPr/>
        </p:nvGrpSpPr>
        <p:grpSpPr>
          <a:xfrm>
            <a:off x="3919136" y="3178407"/>
            <a:ext cx="1150620" cy="240410"/>
            <a:chOff x="729450" y="51326"/>
            <a:chExt cx="1150620" cy="211944"/>
          </a:xfrm>
        </p:grpSpPr>
        <p:sp>
          <p:nvSpPr>
            <p:cNvPr id="7" name="Minus Sign 6">
              <a:extLst>
                <a:ext uri="{FF2B5EF4-FFF2-40B4-BE49-F238E27FC236}">
                  <a16:creationId xmlns:a16="http://schemas.microsoft.com/office/drawing/2014/main" id="{0B1CDC4B-0425-4FB1-9321-7B9BA7015590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Minus Sign 7">
              <a:extLst>
                <a:ext uri="{FF2B5EF4-FFF2-40B4-BE49-F238E27FC236}">
                  <a16:creationId xmlns:a16="http://schemas.microsoft.com/office/drawing/2014/main" id="{0F7E3A2F-363C-43BA-B280-7112C1A3D824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29EB073-85D9-4652-BE40-6D14130921A1}"/>
              </a:ext>
            </a:extLst>
          </p:cNvPr>
          <p:cNvSpPr/>
          <p:nvPr/>
        </p:nvSpPr>
        <p:spPr>
          <a:xfrm>
            <a:off x="616925" y="937260"/>
            <a:ext cx="1280455" cy="655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2116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727650" y="1441199"/>
            <a:ext cx="7688700" cy="3088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CA" sz="1800" b="0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Undergraduate applications to the faculty of </a:t>
            </a:r>
            <a:r>
              <a:rPr lang="en-CA" sz="1800" dirty="0"/>
              <a:t>e</a:t>
            </a:r>
            <a:r>
              <a:rPr lang="en-CA" sz="1800" b="0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ngineering</a:t>
            </a:r>
            <a:endParaRPr sz="1800" b="0" i="0" u="none" strike="noStrike" cap="none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</a:pPr>
            <a:r>
              <a:rPr lang="en-CA" sz="1400" b="0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Both admitted and non-admitted students</a:t>
            </a:r>
            <a:endParaRPr sz="1400" b="0" i="0" u="none" strike="noStrike" cap="none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CA" sz="1800" b="0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Free text answers to questions regarding:</a:t>
            </a:r>
            <a:endParaRPr sz="1800" b="0" i="0" u="none" strike="noStrike" cap="none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</a:pPr>
            <a:r>
              <a:rPr lang="en-CA" sz="1400" b="0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Reasons for interest in engineering</a:t>
            </a:r>
            <a:endParaRPr sz="1400" b="0" i="0" u="none" strike="noStrike" cap="none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</a:pPr>
            <a:r>
              <a:rPr lang="en-CA" sz="1400" b="0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Reading interests</a:t>
            </a:r>
            <a:endParaRPr sz="1400" b="0" i="0" u="none" strike="noStrike" cap="none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</a:pPr>
            <a:r>
              <a:rPr lang="en-CA" sz="1400" b="0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Extracurricular activities</a:t>
            </a:r>
            <a:endParaRPr sz="1400" b="0" i="0" u="none" strike="noStrike" cap="none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</a:pPr>
            <a:r>
              <a:rPr lang="en-CA" sz="1400" b="0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Jobs </a:t>
            </a:r>
            <a:r>
              <a:rPr lang="en-CA" sz="1400" dirty="0"/>
              <a:t>h</a:t>
            </a:r>
            <a:r>
              <a:rPr lang="en-CA" sz="1400" b="0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eld </a:t>
            </a:r>
            <a:r>
              <a:rPr lang="en-CA" sz="1400" dirty="0"/>
              <a:t>t</a:t>
            </a:r>
            <a:r>
              <a:rPr lang="en-CA" sz="1400" b="0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hrough high </a:t>
            </a:r>
            <a:r>
              <a:rPr lang="en-CA" sz="1400" dirty="0"/>
              <a:t>s</a:t>
            </a:r>
            <a:r>
              <a:rPr lang="en-CA" sz="1400" b="0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chool</a:t>
            </a:r>
            <a:endParaRPr sz="1400" b="0" i="0" u="none" strike="noStrike" cap="none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</a:pPr>
            <a:r>
              <a:rPr lang="en-CA" sz="1400" b="0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Programming experience (mandatory for software </a:t>
            </a:r>
            <a:r>
              <a:rPr lang="en-CA" sz="1400" dirty="0"/>
              <a:t>e</a:t>
            </a:r>
            <a:r>
              <a:rPr lang="en-CA" sz="1400" b="0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ngineering)</a:t>
            </a:r>
            <a:endParaRPr sz="1400" b="0" i="0" u="none" strike="noStrike" cap="none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</a:pPr>
            <a:r>
              <a:rPr lang="en-CA" sz="1400" b="0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Additional information</a:t>
            </a:r>
            <a:endParaRPr sz="1400" b="0" i="0" u="none" strike="noStrike" cap="none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6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Shape 143"/>
          <p:cNvSpPr txBox="1"/>
          <p:nvPr/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ea typeface="Raleway"/>
                <a:cs typeface="Lato" panose="020B0604020202020204" charset="0"/>
                <a:sym typeface="Raleway"/>
              </a:rPr>
              <a:t>Dataset</a:t>
            </a:r>
            <a:endParaRPr sz="2600" b="0" i="0" u="none" strike="noStrike" cap="none" dirty="0">
              <a:solidFill>
                <a:schemeClr val="dk2"/>
              </a:solidFill>
              <a:latin typeface="Lato" panose="020B0604020202020204" charset="0"/>
              <a:ea typeface="Raleway"/>
              <a:cs typeface="Lato" panose="020B0604020202020204" charset="0"/>
              <a:sym typeface="Raleway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8D58A49-E628-41EE-B2A9-335F96A47134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6" name="Minus Sign 5">
              <a:extLst>
                <a:ext uri="{FF2B5EF4-FFF2-40B4-BE49-F238E27FC236}">
                  <a16:creationId xmlns:a16="http://schemas.microsoft.com/office/drawing/2014/main" id="{ACBFDCDB-33EF-4E21-8A73-5F28EBF110AD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Minus Sign 6">
              <a:extLst>
                <a:ext uri="{FF2B5EF4-FFF2-40B4-BE49-F238E27FC236}">
                  <a16:creationId xmlns:a16="http://schemas.microsoft.com/office/drawing/2014/main" id="{1B2AD6CE-DFC7-411E-8C75-817A543200AA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7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Shape 143"/>
          <p:cNvSpPr txBox="1"/>
          <p:nvPr/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ea typeface="Raleway"/>
                <a:cs typeface="Lato" panose="020B0604020202020204" charset="0"/>
                <a:sym typeface="Raleway"/>
              </a:rPr>
              <a:t>Dataset</a:t>
            </a:r>
            <a:endParaRPr sz="2600" b="0" i="0" u="none" strike="noStrike" cap="none" dirty="0">
              <a:solidFill>
                <a:schemeClr val="dk2"/>
              </a:solidFill>
              <a:latin typeface="Lato" panose="020B0604020202020204" charset="0"/>
              <a:ea typeface="Raleway"/>
              <a:cs typeface="Lato" panose="020B0604020202020204" charset="0"/>
              <a:sym typeface="Raleway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8D58A49-E628-41EE-B2A9-335F96A47134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6" name="Minus Sign 5">
              <a:extLst>
                <a:ext uri="{FF2B5EF4-FFF2-40B4-BE49-F238E27FC236}">
                  <a16:creationId xmlns:a16="http://schemas.microsoft.com/office/drawing/2014/main" id="{ACBFDCDB-33EF-4E21-8A73-5F28EBF110AD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Minus Sign 6">
              <a:extLst>
                <a:ext uri="{FF2B5EF4-FFF2-40B4-BE49-F238E27FC236}">
                  <a16:creationId xmlns:a16="http://schemas.microsoft.com/office/drawing/2014/main" id="{1B2AD6CE-DFC7-411E-8C75-817A543200AA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767A09AE-9066-403F-9D83-8BC5B80699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8227205"/>
              </p:ext>
            </p:extLst>
          </p:nvPr>
        </p:nvGraphicFramePr>
        <p:xfrm>
          <a:off x="838206" y="1839967"/>
          <a:ext cx="7645400" cy="35124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B3A83C2-D7F1-4173-BB25-F6A28BA9D99E}"/>
              </a:ext>
            </a:extLst>
          </p:cNvPr>
          <p:cNvSpPr txBox="1"/>
          <p:nvPr/>
        </p:nvSpPr>
        <p:spPr>
          <a:xfrm rot="16200000">
            <a:off x="2690578" y="3497228"/>
            <a:ext cx="4700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Lato" panose="020B0604020202020204" charset="0"/>
                <a:cs typeface="Lato" panose="020B0604020202020204" charset="0"/>
              </a:rPr>
              <a:t>86%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83400C-5A8B-4ACC-A9FB-EE03D50A9CE2}"/>
              </a:ext>
            </a:extLst>
          </p:cNvPr>
          <p:cNvSpPr txBox="1"/>
          <p:nvPr/>
        </p:nvSpPr>
        <p:spPr>
          <a:xfrm rot="16200000">
            <a:off x="1829719" y="3305387"/>
            <a:ext cx="4700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Lato" panose="020B0604020202020204" charset="0"/>
                <a:cs typeface="Lato" panose="020B0604020202020204" charset="0"/>
              </a:rPr>
              <a:t>48%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EC151D-171F-4914-B40B-C671846007C5}"/>
              </a:ext>
            </a:extLst>
          </p:cNvPr>
          <p:cNvSpPr txBox="1"/>
          <p:nvPr/>
        </p:nvSpPr>
        <p:spPr>
          <a:xfrm rot="16200000">
            <a:off x="1397959" y="3480502"/>
            <a:ext cx="4700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Lato" panose="020B0604020202020204" charset="0"/>
                <a:cs typeface="Lato" panose="020B0604020202020204" charset="0"/>
              </a:rPr>
              <a:t>47%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E1C039-2108-4060-81FC-B9697BA56F94}"/>
              </a:ext>
            </a:extLst>
          </p:cNvPr>
          <p:cNvSpPr txBox="1"/>
          <p:nvPr/>
        </p:nvSpPr>
        <p:spPr>
          <a:xfrm rot="16200000">
            <a:off x="3562492" y="3187561"/>
            <a:ext cx="4700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Lato" panose="020B0604020202020204" charset="0"/>
                <a:cs typeface="Lato" panose="020B0604020202020204" charset="0"/>
              </a:rPr>
              <a:t>62%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B6EFC4-3097-446A-825B-B8AFA9AC6A62}"/>
              </a:ext>
            </a:extLst>
          </p:cNvPr>
          <p:cNvGrpSpPr/>
          <p:nvPr/>
        </p:nvGrpSpPr>
        <p:grpSpPr>
          <a:xfrm>
            <a:off x="2273851" y="1111839"/>
            <a:ext cx="1244375" cy="1680719"/>
            <a:chOff x="2330503" y="-227041"/>
            <a:chExt cx="1274250" cy="1617942"/>
          </a:xfrm>
        </p:grpSpPr>
        <p:graphicFrame>
          <p:nvGraphicFramePr>
            <p:cNvPr id="16" name="Chart 15">
              <a:extLst>
                <a:ext uri="{FF2B5EF4-FFF2-40B4-BE49-F238E27FC236}">
                  <a16:creationId xmlns:a16="http://schemas.microsoft.com/office/drawing/2014/main" id="{A9D7EDA7-68D2-4FFD-B1D5-AFF00880DE5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41300441"/>
                </p:ext>
              </p:extLst>
            </p:nvPr>
          </p:nvGraphicFramePr>
          <p:xfrm>
            <a:off x="2330503" y="-227041"/>
            <a:ext cx="1274250" cy="161794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71F343-D4B5-4073-B520-5DC8E8DD16F3}"/>
                </a:ext>
              </a:extLst>
            </p:cNvPr>
            <p:cNvSpPr txBox="1"/>
            <p:nvPr/>
          </p:nvSpPr>
          <p:spPr>
            <a:xfrm>
              <a:off x="2512008" y="412092"/>
              <a:ext cx="47000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dirty="0">
                  <a:latin typeface="Lato" panose="020B0604020202020204" charset="0"/>
                  <a:cs typeface="Lato" panose="020B0604020202020204" charset="0"/>
                </a:rPr>
                <a:t>86%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70527CB-6B71-49F4-9E33-9AAD04454721}"/>
                </a:ext>
              </a:extLst>
            </p:cNvPr>
            <p:cNvSpPr txBox="1"/>
            <p:nvPr/>
          </p:nvSpPr>
          <p:spPr>
            <a:xfrm rot="18575486">
              <a:off x="2878128" y="131993"/>
              <a:ext cx="57630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dirty="0">
                  <a:solidFill>
                    <a:schemeClr val="bg1"/>
                  </a:solidFill>
                  <a:latin typeface="Lato" panose="020B0604020202020204" charset="0"/>
                  <a:cs typeface="Lato" panose="020B0604020202020204" charset="0"/>
                </a:rPr>
                <a:t>14%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7DAACF0-35D0-417B-AA89-836FF929C03A}"/>
              </a:ext>
            </a:extLst>
          </p:cNvPr>
          <p:cNvGrpSpPr/>
          <p:nvPr/>
        </p:nvGrpSpPr>
        <p:grpSpPr>
          <a:xfrm>
            <a:off x="1165719" y="1564914"/>
            <a:ext cx="1158433" cy="1416847"/>
            <a:chOff x="2622639" y="170889"/>
            <a:chExt cx="1274250" cy="1617942"/>
          </a:xfrm>
        </p:grpSpPr>
        <p:graphicFrame>
          <p:nvGraphicFramePr>
            <p:cNvPr id="23" name="Chart 22">
              <a:extLst>
                <a:ext uri="{FF2B5EF4-FFF2-40B4-BE49-F238E27FC236}">
                  <a16:creationId xmlns:a16="http://schemas.microsoft.com/office/drawing/2014/main" id="{4EF0DC92-6D3E-4D00-AF46-FBE52D715CA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16369913"/>
                </p:ext>
              </p:extLst>
            </p:nvPr>
          </p:nvGraphicFramePr>
          <p:xfrm>
            <a:off x="2622639" y="170889"/>
            <a:ext cx="1274250" cy="161794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FE3A1C6-5112-47E6-8F5B-3825451E6B70}"/>
                </a:ext>
              </a:extLst>
            </p:cNvPr>
            <p:cNvSpPr txBox="1"/>
            <p:nvPr/>
          </p:nvSpPr>
          <p:spPr>
            <a:xfrm>
              <a:off x="3231229" y="718250"/>
              <a:ext cx="57630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dirty="0">
                  <a:solidFill>
                    <a:schemeClr val="bg1"/>
                  </a:solidFill>
                  <a:latin typeface="Lato" panose="020B0604020202020204" charset="0"/>
                  <a:cs typeface="Lato" panose="020B0604020202020204" charset="0"/>
                </a:rPr>
                <a:t>52%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2B3B1B-BE60-4F8C-8275-2F3B3947D11C}"/>
                </a:ext>
              </a:extLst>
            </p:cNvPr>
            <p:cNvSpPr txBox="1"/>
            <p:nvPr/>
          </p:nvSpPr>
          <p:spPr>
            <a:xfrm>
              <a:off x="2782866" y="979859"/>
              <a:ext cx="588084" cy="298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dirty="0">
                  <a:latin typeface="Lato" panose="020B0604020202020204" charset="0"/>
                  <a:cs typeface="Lato" panose="020B0604020202020204" charset="0"/>
                </a:rPr>
                <a:t>48%</a:t>
              </a:r>
            </a:p>
          </p:txBody>
        </p:sp>
      </p:grpSp>
      <p:sp>
        <p:nvSpPr>
          <p:cNvPr id="28" name="Right Bracket 27">
            <a:extLst>
              <a:ext uri="{FF2B5EF4-FFF2-40B4-BE49-F238E27FC236}">
                <a16:creationId xmlns:a16="http://schemas.microsoft.com/office/drawing/2014/main" id="{2BCBFDDA-AADA-43D3-9467-7ECF60CA0541}"/>
              </a:ext>
            </a:extLst>
          </p:cNvPr>
          <p:cNvSpPr/>
          <p:nvPr/>
        </p:nvSpPr>
        <p:spPr>
          <a:xfrm rot="16200000">
            <a:off x="2926922" y="2256652"/>
            <a:ext cx="71809" cy="538831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ight Bracket 10">
            <a:extLst>
              <a:ext uri="{FF2B5EF4-FFF2-40B4-BE49-F238E27FC236}">
                <a16:creationId xmlns:a16="http://schemas.microsoft.com/office/drawing/2014/main" id="{9D6C5AFB-BA0E-4403-9932-4D46CB03CB8B}"/>
              </a:ext>
            </a:extLst>
          </p:cNvPr>
          <p:cNvSpPr/>
          <p:nvPr/>
        </p:nvSpPr>
        <p:spPr>
          <a:xfrm rot="16200000">
            <a:off x="5726908" y="23648"/>
            <a:ext cx="86801" cy="422433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3026CCF-F368-4285-B870-0791447573A3}"/>
              </a:ext>
            </a:extLst>
          </p:cNvPr>
          <p:cNvGrpSpPr/>
          <p:nvPr/>
        </p:nvGrpSpPr>
        <p:grpSpPr>
          <a:xfrm>
            <a:off x="4874794" y="8461"/>
            <a:ext cx="1775778" cy="2520000"/>
            <a:chOff x="5738381" y="213223"/>
            <a:chExt cx="1274250" cy="1617942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9C295CC3-D30D-479E-903C-E3BAFA18EFF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33255591"/>
                </p:ext>
              </p:extLst>
            </p:nvPr>
          </p:nvGraphicFramePr>
          <p:xfrm>
            <a:off x="5738381" y="213223"/>
            <a:ext cx="1274250" cy="161794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D435765-1C0A-4A17-8608-2CB47B4594E8}"/>
                </a:ext>
              </a:extLst>
            </p:cNvPr>
            <p:cNvSpPr txBox="1"/>
            <p:nvPr/>
          </p:nvSpPr>
          <p:spPr>
            <a:xfrm>
              <a:off x="6418294" y="662608"/>
              <a:ext cx="576303" cy="223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bg1"/>
                  </a:solidFill>
                  <a:latin typeface="Lato" panose="020B0604020202020204" charset="0"/>
                  <a:cs typeface="Lato" panose="020B0604020202020204" charset="0"/>
                </a:rPr>
                <a:t>21%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BCFECE9-70CA-494A-9E05-072EEFD16B25}"/>
                </a:ext>
              </a:extLst>
            </p:cNvPr>
            <p:cNvSpPr txBox="1"/>
            <p:nvPr/>
          </p:nvSpPr>
          <p:spPr>
            <a:xfrm>
              <a:off x="6000275" y="1014416"/>
              <a:ext cx="470008" cy="223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latin typeface="Lato" panose="020B0604020202020204" charset="0"/>
                  <a:cs typeface="Lato" panose="020B0604020202020204" charset="0"/>
                </a:rPr>
                <a:t>79%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7AB22D0-6B98-4850-8A6C-B4BFE0BAA1D9}"/>
              </a:ext>
            </a:extLst>
          </p:cNvPr>
          <p:cNvSpPr txBox="1"/>
          <p:nvPr/>
        </p:nvSpPr>
        <p:spPr>
          <a:xfrm>
            <a:off x="6264022" y="1006851"/>
            <a:ext cx="15412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Lato" panose="020B0604020202020204" charset="0"/>
                <a:cs typeface="Lato" panose="020B0604020202020204" charset="0"/>
              </a:rPr>
              <a:t>Other</a:t>
            </a:r>
          </a:p>
          <a:p>
            <a:pPr algn="ctr"/>
            <a:r>
              <a:rPr lang="en-CA" dirty="0">
                <a:latin typeface="Lato" panose="020B0604020202020204" charset="0"/>
                <a:cs typeface="Lato" panose="020B0604020202020204" charset="0"/>
              </a:rPr>
              <a:t>Engineering</a:t>
            </a:r>
          </a:p>
          <a:p>
            <a:pPr algn="ctr"/>
            <a:r>
              <a:rPr lang="en-CA" dirty="0">
                <a:latin typeface="Lato" panose="020B0604020202020204" charset="0"/>
                <a:cs typeface="Lato" panose="020B0604020202020204" charset="0"/>
              </a:rPr>
              <a:t>Programs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5CA6B6-3B00-44B3-BCF3-45A18E5F2186}"/>
              </a:ext>
            </a:extLst>
          </p:cNvPr>
          <p:cNvSpPr txBox="1"/>
          <p:nvPr/>
        </p:nvSpPr>
        <p:spPr>
          <a:xfrm>
            <a:off x="3034280" y="1303012"/>
            <a:ext cx="1541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Lato" panose="020B0604020202020204" charset="0"/>
                <a:cs typeface="Lato" panose="020B0604020202020204" charset="0"/>
              </a:rPr>
              <a:t>Software Engineering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4CBFE9-A5E3-497F-908D-CEE24ED6E08A}"/>
              </a:ext>
            </a:extLst>
          </p:cNvPr>
          <p:cNvSpPr txBox="1"/>
          <p:nvPr/>
        </p:nvSpPr>
        <p:spPr>
          <a:xfrm>
            <a:off x="-64519" y="1959615"/>
            <a:ext cx="15412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Lato" panose="020B0604020202020204" charset="0"/>
                <a:cs typeface="Lato" panose="020B0604020202020204" charset="0"/>
              </a:rPr>
              <a:t>Biomedical &amp;</a:t>
            </a:r>
          </a:p>
          <a:p>
            <a:pPr algn="ctr"/>
            <a:r>
              <a:rPr lang="en-CA" dirty="0">
                <a:latin typeface="Lato" panose="020B0604020202020204" charset="0"/>
                <a:cs typeface="Lato" panose="020B0604020202020204" charset="0"/>
              </a:rPr>
              <a:t>Environmental</a:t>
            </a:r>
          </a:p>
          <a:p>
            <a:pPr algn="ctr"/>
            <a:r>
              <a:rPr lang="en-CA" dirty="0">
                <a:latin typeface="Lato" panose="020B0604020202020204" charset="0"/>
                <a:cs typeface="Lato" panose="020B0604020202020204" charset="0"/>
              </a:rPr>
              <a:t>Engineering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7510E53-83D5-4F6F-B10D-C1EAF2EEA736}"/>
              </a:ext>
            </a:extLst>
          </p:cNvPr>
          <p:cNvSpPr txBox="1"/>
          <p:nvPr/>
        </p:nvSpPr>
        <p:spPr>
          <a:xfrm rot="16200000">
            <a:off x="4000016" y="3555968"/>
            <a:ext cx="4700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Lato" panose="020B0604020202020204" charset="0"/>
                <a:cs typeface="Lato" panose="020B0604020202020204" charset="0"/>
              </a:rPr>
              <a:t>62%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C6D1BFA-F051-4A1F-8FE3-63EA97EA619E}"/>
              </a:ext>
            </a:extLst>
          </p:cNvPr>
          <p:cNvSpPr txBox="1"/>
          <p:nvPr/>
        </p:nvSpPr>
        <p:spPr>
          <a:xfrm rot="16200000">
            <a:off x="4448750" y="3555966"/>
            <a:ext cx="4700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Lato" panose="020B0604020202020204" charset="0"/>
                <a:cs typeface="Lato" panose="020B0604020202020204" charset="0"/>
              </a:rPr>
              <a:t>64%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A37D295-9D6D-4285-B703-4EF8875B133C}"/>
              </a:ext>
            </a:extLst>
          </p:cNvPr>
          <p:cNvSpPr txBox="1"/>
          <p:nvPr/>
        </p:nvSpPr>
        <p:spPr>
          <a:xfrm rot="16200000">
            <a:off x="4880551" y="3352763"/>
            <a:ext cx="4700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Lato" panose="020B0604020202020204" charset="0"/>
                <a:cs typeface="Lato" panose="020B0604020202020204" charset="0"/>
              </a:rPr>
              <a:t>72%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7FAB242-E74C-4C66-9F78-CCB9679BB97A}"/>
              </a:ext>
            </a:extLst>
          </p:cNvPr>
          <p:cNvSpPr txBox="1"/>
          <p:nvPr/>
        </p:nvSpPr>
        <p:spPr>
          <a:xfrm rot="16200000">
            <a:off x="5295417" y="3564428"/>
            <a:ext cx="4700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Lato" panose="020B0604020202020204" charset="0"/>
                <a:cs typeface="Lato" panose="020B0604020202020204" charset="0"/>
              </a:rPr>
              <a:t>75%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A9A7B7A-5223-4DF8-8FE0-27D2296BCD1C}"/>
              </a:ext>
            </a:extLst>
          </p:cNvPr>
          <p:cNvSpPr txBox="1"/>
          <p:nvPr/>
        </p:nvSpPr>
        <p:spPr>
          <a:xfrm rot="16200000">
            <a:off x="5744153" y="3530561"/>
            <a:ext cx="4700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Lato" panose="020B0604020202020204" charset="0"/>
                <a:cs typeface="Lato" panose="020B0604020202020204" charset="0"/>
              </a:rPr>
              <a:t>76%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5E986E-095F-40E3-B2F2-F03B305472DA}"/>
              </a:ext>
            </a:extLst>
          </p:cNvPr>
          <p:cNvSpPr txBox="1"/>
          <p:nvPr/>
        </p:nvSpPr>
        <p:spPr>
          <a:xfrm rot="16200000">
            <a:off x="6175956" y="3454359"/>
            <a:ext cx="4700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Lato" panose="020B0604020202020204" charset="0"/>
                <a:cs typeface="Lato" panose="020B0604020202020204" charset="0"/>
              </a:rPr>
              <a:t>83%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2AF631F-0E41-46A1-8CCB-C3DC55387AF4}"/>
              </a:ext>
            </a:extLst>
          </p:cNvPr>
          <p:cNvSpPr txBox="1"/>
          <p:nvPr/>
        </p:nvSpPr>
        <p:spPr>
          <a:xfrm rot="16200000">
            <a:off x="6616226" y="3454355"/>
            <a:ext cx="4700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Lato" panose="020B0604020202020204" charset="0"/>
                <a:cs typeface="Lato" panose="020B0604020202020204" charset="0"/>
              </a:rPr>
              <a:t>84%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8D1AE44-EFFE-492D-8E8E-7B033CD8D5B4}"/>
              </a:ext>
            </a:extLst>
          </p:cNvPr>
          <p:cNvSpPr txBox="1"/>
          <p:nvPr/>
        </p:nvSpPr>
        <p:spPr>
          <a:xfrm rot="16200000">
            <a:off x="7048024" y="3445887"/>
            <a:ext cx="4700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Lato" panose="020B0604020202020204" charset="0"/>
                <a:cs typeface="Lato" panose="020B0604020202020204" charset="0"/>
              </a:rPr>
              <a:t>88%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87007BD-5A40-459E-8DF3-6FEC478F929D}"/>
              </a:ext>
            </a:extLst>
          </p:cNvPr>
          <p:cNvSpPr txBox="1"/>
          <p:nvPr/>
        </p:nvSpPr>
        <p:spPr>
          <a:xfrm rot="16200000">
            <a:off x="7479827" y="3547486"/>
            <a:ext cx="4700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Lato" panose="020B0604020202020204" charset="0"/>
                <a:cs typeface="Lato" panose="020B0604020202020204" charset="0"/>
              </a:rPr>
              <a:t>88%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A89E0B1-B474-4DFF-9868-1F21DB24516E}"/>
              </a:ext>
            </a:extLst>
          </p:cNvPr>
          <p:cNvSpPr txBox="1"/>
          <p:nvPr/>
        </p:nvSpPr>
        <p:spPr>
          <a:xfrm>
            <a:off x="2260124" y="2523189"/>
            <a:ext cx="1398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latin typeface="Lato" panose="020B0604020202020204" charset="0"/>
                <a:cs typeface="Lato" panose="020B0604020202020204" charset="0"/>
              </a:rPr>
              <a:t>Total = 3,635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D33C749-214D-42FF-A160-85D85412947A}"/>
              </a:ext>
            </a:extLst>
          </p:cNvPr>
          <p:cNvSpPr txBox="1"/>
          <p:nvPr/>
        </p:nvSpPr>
        <p:spPr>
          <a:xfrm>
            <a:off x="1217922" y="2816938"/>
            <a:ext cx="1171372" cy="274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latin typeface="Lato" panose="020B0604020202020204" charset="0"/>
                <a:cs typeface="Lato" panose="020B0604020202020204" charset="0"/>
              </a:rPr>
              <a:t>Total = 3,036</a:t>
            </a:r>
          </a:p>
        </p:txBody>
      </p:sp>
      <p:sp>
        <p:nvSpPr>
          <p:cNvPr id="27" name="Right Bracket 26">
            <a:extLst>
              <a:ext uri="{FF2B5EF4-FFF2-40B4-BE49-F238E27FC236}">
                <a16:creationId xmlns:a16="http://schemas.microsoft.com/office/drawing/2014/main" id="{C016905F-6D7C-4220-8798-771A8FEB59FF}"/>
              </a:ext>
            </a:extLst>
          </p:cNvPr>
          <p:cNvSpPr/>
          <p:nvPr/>
        </p:nvSpPr>
        <p:spPr>
          <a:xfrm rot="16200000">
            <a:off x="1764654" y="2374265"/>
            <a:ext cx="82935" cy="83802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564667-3750-4EA2-B380-AFAD49A106EE}"/>
              </a:ext>
            </a:extLst>
          </p:cNvPr>
          <p:cNvSpPr txBox="1"/>
          <p:nvPr/>
        </p:nvSpPr>
        <p:spPr>
          <a:xfrm>
            <a:off x="5058761" y="2137122"/>
            <a:ext cx="1398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latin typeface="Lato" panose="020B0604020202020204" charset="0"/>
                <a:cs typeface="Lato" panose="020B0604020202020204" charset="0"/>
              </a:rPr>
              <a:t>Total = 27,087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C194031-DBE1-4871-AFA1-74B90190C747}"/>
              </a:ext>
            </a:extLst>
          </p:cNvPr>
          <p:cNvSpPr/>
          <p:nvPr/>
        </p:nvSpPr>
        <p:spPr>
          <a:xfrm>
            <a:off x="3482052" y="1901545"/>
            <a:ext cx="5128502" cy="2238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C2342A3-840C-4BD5-AC9F-F67F6B961CEE}"/>
              </a:ext>
            </a:extLst>
          </p:cNvPr>
          <p:cNvSpPr/>
          <p:nvPr/>
        </p:nvSpPr>
        <p:spPr>
          <a:xfrm>
            <a:off x="3184039" y="3718572"/>
            <a:ext cx="5468756" cy="1390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A9A735E-A604-4AC3-AD97-CB6971623DA3}"/>
              </a:ext>
            </a:extLst>
          </p:cNvPr>
          <p:cNvSpPr/>
          <p:nvPr/>
        </p:nvSpPr>
        <p:spPr>
          <a:xfrm>
            <a:off x="4683754" y="491067"/>
            <a:ext cx="3393446" cy="1999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533CC70-78B8-4E67-93CC-01B2AD5645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3784" r="-894"/>
          <a:stretch/>
        </p:blipFill>
        <p:spPr>
          <a:xfrm>
            <a:off x="3429009" y="2565881"/>
            <a:ext cx="598392" cy="1510719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06BFD307-26C2-482E-BBA1-8A841440F283}"/>
              </a:ext>
            </a:extLst>
          </p:cNvPr>
          <p:cNvSpPr/>
          <p:nvPr/>
        </p:nvSpPr>
        <p:spPr>
          <a:xfrm>
            <a:off x="2295613" y="534603"/>
            <a:ext cx="6671934" cy="4612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9D625A31-3A28-4388-B95C-985D44AAD3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4580" y="4898876"/>
            <a:ext cx="1198875" cy="209803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FF05065E-475A-40E9-A217-1C5D4218C62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9491" r="1284"/>
          <a:stretch/>
        </p:blipFill>
        <p:spPr>
          <a:xfrm>
            <a:off x="2258477" y="3152399"/>
            <a:ext cx="585475" cy="92420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BD0FECA6-6A60-49E7-A42D-8AE89FF556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3173" y="4898876"/>
            <a:ext cx="1198875" cy="209803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A279CD9-0DFC-41DC-9CF0-EC3536D7616F}"/>
              </a:ext>
            </a:extLst>
          </p:cNvPr>
          <p:cNvSpPr txBox="1"/>
          <p:nvPr/>
        </p:nvSpPr>
        <p:spPr>
          <a:xfrm rot="16200000">
            <a:off x="2291324" y="3447157"/>
            <a:ext cx="1188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latin typeface="Lato" panose="020B0604020202020204" charset="0"/>
                <a:cs typeface="Lato" panose="020B0604020202020204" charset="0"/>
              </a:rPr>
              <a:t># Applicants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749268F-288D-49AB-ABC9-0084980FAF68}"/>
              </a:ext>
            </a:extLst>
          </p:cNvPr>
          <p:cNvSpPr txBox="1"/>
          <p:nvPr/>
        </p:nvSpPr>
        <p:spPr>
          <a:xfrm rot="16200000">
            <a:off x="3562432" y="3116850"/>
            <a:ext cx="1188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latin typeface="Lato" panose="020B0604020202020204" charset="0"/>
                <a:cs typeface="Lato" panose="020B0604020202020204" charset="0"/>
              </a:rPr>
              <a:t># Applicants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F1ED862-AE2E-46EA-B415-0538944FC800}"/>
              </a:ext>
            </a:extLst>
          </p:cNvPr>
          <p:cNvSpPr txBox="1"/>
          <p:nvPr/>
        </p:nvSpPr>
        <p:spPr>
          <a:xfrm rot="16200000">
            <a:off x="8303166" y="2962504"/>
            <a:ext cx="1188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latin typeface="Lato" panose="020B0604020202020204" charset="0"/>
                <a:cs typeface="Lato" panose="020B0604020202020204" charset="0"/>
              </a:rPr>
              <a:t># Applicants</a:t>
            </a:r>
          </a:p>
        </p:txBody>
      </p:sp>
    </p:spTree>
    <p:extLst>
      <p:ext uri="{BB962C8B-B14F-4D97-AF65-F5344CB8AC3E}">
        <p14:creationId xmlns:p14="http://schemas.microsoft.com/office/powerpoint/2010/main" val="154616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71" grpId="0" animBg="1"/>
      <p:bldP spid="74" grpId="0" animBg="1"/>
      <p:bldP spid="72" grpId="0"/>
      <p:bldP spid="77" grpId="0"/>
      <p:bldP spid="77" grpId="1"/>
      <p:bldP spid="7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8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Shape 136"/>
          <p:cNvSpPr txBox="1"/>
          <p:nvPr/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dirty="0">
                <a:solidFill>
                  <a:schemeClr val="dk2"/>
                </a:solidFill>
                <a:latin typeface="Lato" panose="020B0604020202020204" charset="0"/>
                <a:ea typeface="Raleway"/>
                <a:cs typeface="Lato" panose="020B0604020202020204" charset="0"/>
                <a:sym typeface="Raleway"/>
              </a:rPr>
              <a:t>Key Results</a:t>
            </a:r>
            <a:endParaRPr sz="2600" b="0" i="0" u="none" strike="noStrike" cap="none" dirty="0">
              <a:solidFill>
                <a:schemeClr val="dk2"/>
              </a:solidFill>
              <a:latin typeface="Lato" panose="020B0604020202020204" charset="0"/>
              <a:ea typeface="Raleway"/>
              <a:cs typeface="Lato" panose="020B0604020202020204" charset="0"/>
              <a:sym typeface="Raleway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9A79F3-BAE9-4F3D-8C34-8D481CB2C5BD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6" name="Minus Sign 5">
              <a:extLst>
                <a:ext uri="{FF2B5EF4-FFF2-40B4-BE49-F238E27FC236}">
                  <a16:creationId xmlns:a16="http://schemas.microsoft.com/office/drawing/2014/main" id="{7AD62A94-8039-4DB3-8018-AAC399B96EE7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Minus Sign 6">
              <a:extLst>
                <a:ext uri="{FF2B5EF4-FFF2-40B4-BE49-F238E27FC236}">
                  <a16:creationId xmlns:a16="http://schemas.microsoft.com/office/drawing/2014/main" id="{0542A9B5-5CB0-4E22-A08F-CB0C1DD70CE8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8" name="Shape 497">
            <a:extLst>
              <a:ext uri="{FF2B5EF4-FFF2-40B4-BE49-F238E27FC236}">
                <a16:creationId xmlns:a16="http://schemas.microsoft.com/office/drawing/2014/main" id="{3561D550-A667-4767-8F7F-5269512BE2F5}"/>
              </a:ext>
            </a:extLst>
          </p:cNvPr>
          <p:cNvSpPr txBox="1">
            <a:spLocks/>
          </p:cNvSpPr>
          <p:nvPr/>
        </p:nvSpPr>
        <p:spPr>
          <a:xfrm>
            <a:off x="731520" y="1330068"/>
            <a:ext cx="7688700" cy="250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-323850">
              <a:lnSpc>
                <a:spcPct val="200000"/>
              </a:lnSpc>
              <a:buSzPts val="1500"/>
            </a:pPr>
            <a:r>
              <a:rPr lang="en-US" sz="1800" dirty="0"/>
              <a:t>Depth of experience in men</a:t>
            </a:r>
          </a:p>
          <a:p>
            <a:pPr indent="-323850">
              <a:lnSpc>
                <a:spcPct val="200000"/>
              </a:lnSpc>
              <a:buSzPts val="1500"/>
            </a:pPr>
            <a:r>
              <a:rPr lang="en-US" sz="1800" dirty="0"/>
              <a:t>Breadth of experience in women</a:t>
            </a:r>
          </a:p>
          <a:p>
            <a:pPr indent="-323850">
              <a:lnSpc>
                <a:spcPct val="200000"/>
              </a:lnSpc>
              <a:buSzPts val="1500"/>
            </a:pPr>
            <a:r>
              <a:rPr lang="en-US" sz="1800" dirty="0"/>
              <a:t>Family influence</a:t>
            </a:r>
          </a:p>
          <a:p>
            <a:pPr indent="-323850">
              <a:lnSpc>
                <a:spcPct val="200000"/>
              </a:lnSpc>
              <a:buSzPts val="1500"/>
            </a:pPr>
            <a:r>
              <a:rPr lang="en-US" sz="1800" dirty="0"/>
              <a:t>No difference in technical interests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9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Shape 150"/>
          <p:cNvSpPr txBox="1"/>
          <p:nvPr/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ea typeface="Raleway"/>
                <a:cs typeface="Lato" panose="020B0604020202020204" charset="0"/>
                <a:sym typeface="Raleway"/>
              </a:rPr>
              <a:t>Our Analyses</a:t>
            </a:r>
            <a:endParaRPr sz="2600" b="0" i="0" u="none" strike="noStrike" cap="none" dirty="0">
              <a:solidFill>
                <a:schemeClr val="dk2"/>
              </a:solidFill>
              <a:latin typeface="Lato" panose="020B0604020202020204" charset="0"/>
              <a:ea typeface="Raleway"/>
              <a:cs typeface="Lato" panose="020B0604020202020204" charset="0"/>
              <a:sym typeface="Raleway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F9AF59-3E45-441C-B716-0F9B59A6574F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6" name="Minus Sign 5">
              <a:extLst>
                <a:ext uri="{FF2B5EF4-FFF2-40B4-BE49-F238E27FC236}">
                  <a16:creationId xmlns:a16="http://schemas.microsoft.com/office/drawing/2014/main" id="{B6065C98-C709-4248-94E0-B3CEAD5354E2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Minus Sign 6">
              <a:extLst>
                <a:ext uri="{FF2B5EF4-FFF2-40B4-BE49-F238E27FC236}">
                  <a16:creationId xmlns:a16="http://schemas.microsoft.com/office/drawing/2014/main" id="{B8726529-A079-450B-BF74-D078FEB908B6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2" name="Shape 497">
            <a:extLst>
              <a:ext uri="{FF2B5EF4-FFF2-40B4-BE49-F238E27FC236}">
                <a16:creationId xmlns:a16="http://schemas.microsoft.com/office/drawing/2014/main" id="{5A8DFB58-620D-40E9-A603-86A89DF07BA3}"/>
              </a:ext>
            </a:extLst>
          </p:cNvPr>
          <p:cNvSpPr txBox="1">
            <a:spLocks/>
          </p:cNvSpPr>
          <p:nvPr/>
        </p:nvSpPr>
        <p:spPr>
          <a:xfrm>
            <a:off x="731520" y="1330068"/>
            <a:ext cx="7688700" cy="315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-323850">
              <a:lnSpc>
                <a:spcPct val="200000"/>
              </a:lnSpc>
              <a:buSzPts val="1500"/>
            </a:pPr>
            <a:r>
              <a:rPr lang="en-US" sz="1800" dirty="0"/>
              <a:t>Syntactic analysis</a:t>
            </a:r>
          </a:p>
          <a:p>
            <a:pPr indent="-323850">
              <a:lnSpc>
                <a:spcPct val="200000"/>
              </a:lnSpc>
              <a:buSzPts val="1500"/>
            </a:pPr>
            <a:r>
              <a:rPr lang="en-US" sz="1800" dirty="0"/>
              <a:t>Semantic analysis</a:t>
            </a:r>
          </a:p>
          <a:p>
            <a:pPr indent="-323850">
              <a:lnSpc>
                <a:spcPct val="200000"/>
              </a:lnSpc>
              <a:buSzPts val="1500"/>
            </a:pPr>
            <a:r>
              <a:rPr lang="en-US" sz="1800" dirty="0"/>
              <a:t>3 groups of programs</a:t>
            </a:r>
          </a:p>
          <a:p>
            <a:pPr lvl="1" indent="-323850">
              <a:lnSpc>
                <a:spcPct val="100000"/>
              </a:lnSpc>
              <a:spcBef>
                <a:spcPts val="600"/>
              </a:spcBef>
              <a:buSzPts val="1500"/>
            </a:pPr>
            <a:r>
              <a:rPr lang="en-US" sz="1600" dirty="0"/>
              <a:t>Biomedical &amp; Environmental engineering</a:t>
            </a:r>
          </a:p>
          <a:p>
            <a:pPr lvl="1" indent="-323850">
              <a:lnSpc>
                <a:spcPct val="100000"/>
              </a:lnSpc>
              <a:spcBef>
                <a:spcPts val="600"/>
              </a:spcBef>
              <a:buSzPts val="1500"/>
            </a:pPr>
            <a:r>
              <a:rPr lang="en-US" sz="1600" dirty="0"/>
              <a:t>Software engineering</a:t>
            </a:r>
          </a:p>
          <a:p>
            <a:pPr lvl="1" indent="-323850">
              <a:lnSpc>
                <a:spcPct val="100000"/>
              </a:lnSpc>
              <a:spcBef>
                <a:spcPts val="600"/>
              </a:spcBef>
              <a:buSzPts val="1500"/>
            </a:pPr>
            <a:r>
              <a:rPr lang="en-US" sz="1600" dirty="0"/>
              <a:t>Other programs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6646</TotalTime>
  <Words>1581</Words>
  <Application>Microsoft Office PowerPoint</Application>
  <PresentationFormat>On-screen Show (16:9)</PresentationFormat>
  <Paragraphs>394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Wingdings</vt:lpstr>
      <vt:lpstr>Raleway</vt:lpstr>
      <vt:lpstr>Lato</vt:lpstr>
      <vt:lpstr>Arial</vt:lpstr>
      <vt:lpstr>Streamline</vt:lpstr>
      <vt:lpstr>Gender Differences.km,nbv in Undergraduate Engineelkjhgfring Applicants: A Text Mining Approach</vt:lpstr>
      <vt:lpstr>PowerPoint Presentation</vt:lpstr>
      <vt:lpstr>Related 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Semantic Analysis</vt:lpstr>
      <vt:lpstr>Semantic Analysis</vt:lpstr>
      <vt:lpstr>Semantic Analysis</vt:lpstr>
      <vt:lpstr>Semantic Analysis</vt:lpstr>
      <vt:lpstr>Semantic Analysis</vt:lpstr>
      <vt:lpstr>Semantic Analysis</vt:lpstr>
      <vt:lpstr>Semantic Analysis</vt:lpstr>
      <vt:lpstr>Semantic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Gender Differences in Undergraduate Engineering Applicants: A Text Mining Approach</dc:title>
  <dc:creator>Melica</dc:creator>
  <cp:lastModifiedBy>Melica</cp:lastModifiedBy>
  <cp:revision>103</cp:revision>
  <dcterms:modified xsi:type="dcterms:W3CDTF">2018-08-02T00:14:04Z</dcterms:modified>
</cp:coreProperties>
</file>